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7" r:id="rId2"/>
    <p:sldId id="289" r:id="rId3"/>
    <p:sldId id="266" r:id="rId4"/>
    <p:sldId id="296" r:id="rId5"/>
    <p:sldId id="290" r:id="rId6"/>
    <p:sldId id="291" r:id="rId7"/>
    <p:sldId id="295" r:id="rId8"/>
    <p:sldId id="300" r:id="rId9"/>
    <p:sldId id="292" r:id="rId10"/>
    <p:sldId id="262" r:id="rId11"/>
    <p:sldId id="261" r:id="rId12"/>
    <p:sldId id="294" r:id="rId13"/>
    <p:sldId id="293" r:id="rId14"/>
    <p:sldId id="299" r:id="rId15"/>
    <p:sldId id="298" r:id="rId16"/>
    <p:sldId id="258" r:id="rId17"/>
    <p:sldId id="28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6AFE"/>
    <a:srgbClr val="B7A4FE"/>
    <a:srgbClr val="FFFFFF"/>
    <a:srgbClr val="FFC000"/>
    <a:srgbClr val="D8DEFD"/>
    <a:srgbClr val="F2F2F2"/>
    <a:srgbClr val="7101ED"/>
    <a:srgbClr val="E8B665"/>
    <a:srgbClr val="A5B2B5"/>
    <a:srgbClr val="5C9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67" y="17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02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BE46C71-B694-4CA5-ADDC-837A559025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69FD6F-AAB2-4841-9B7D-7BF1F0C681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75230B-7BB4-411E-A9C7-CE60441B2BEB}" type="datetimeFigureOut">
              <a:rPr lang="en-US" smtClean="0"/>
              <a:t>2/9/2020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90C6E-698B-4E76-ACFB-17D281E9E3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756933-09DF-400F-9034-B0F4775F48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334037-95E2-4217-82D2-347F97212A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228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4660AB-C737-4725-A59E-73096A219B67}" type="datetimeFigureOut">
              <a:rPr lang="en-US" smtClean="0"/>
              <a:t>2/9/2020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9B9867-A8D7-43CA-B62E-65ACB63F0B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178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585EA-7F30-47FF-9F68-8C7B5BDB9D5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600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585EA-7F30-47FF-9F68-8C7B5BDB9D5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231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E043ABF-991D-4530-BA51-40CADA6F25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57600" y="660400"/>
            <a:ext cx="8534400" cy="6197600"/>
          </a:xfrm>
          <a:custGeom>
            <a:avLst/>
            <a:gdLst>
              <a:gd name="connsiteX0" fmla="*/ 1422400 w 8534400"/>
              <a:gd name="connsiteY0" fmla="*/ 0 h 6197600"/>
              <a:gd name="connsiteX1" fmla="*/ 8534400 w 8534400"/>
              <a:gd name="connsiteY1" fmla="*/ 0 h 6197600"/>
              <a:gd name="connsiteX2" fmla="*/ 8534400 w 8534400"/>
              <a:gd name="connsiteY2" fmla="*/ 6197600 h 6197600"/>
              <a:gd name="connsiteX3" fmla="*/ 0 w 8534400"/>
              <a:gd name="connsiteY3" fmla="*/ 6197600 h 6197600"/>
              <a:gd name="connsiteX4" fmla="*/ 0 w 8534400"/>
              <a:gd name="connsiteY4" fmla="*/ 1422400 h 6197600"/>
              <a:gd name="connsiteX5" fmla="*/ 1422400 w 8534400"/>
              <a:gd name="connsiteY5" fmla="*/ 1422400 h 619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34400" h="6197600">
                <a:moveTo>
                  <a:pt x="1422400" y="0"/>
                </a:moveTo>
                <a:lnTo>
                  <a:pt x="8534400" y="0"/>
                </a:lnTo>
                <a:lnTo>
                  <a:pt x="8534400" y="6197600"/>
                </a:lnTo>
                <a:lnTo>
                  <a:pt x="0" y="6197600"/>
                </a:lnTo>
                <a:lnTo>
                  <a:pt x="0" y="1422400"/>
                </a:lnTo>
                <a:lnTo>
                  <a:pt x="1422400" y="14224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D382EBE2-22F2-46F1-BF21-459794C4E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807102" y="3249966"/>
            <a:ext cx="4604402" cy="967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60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80127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D382EBE2-22F2-46F1-BF21-459794C4E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7760" y="862681"/>
            <a:ext cx="5544429" cy="13480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40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C95ECA9-F36F-42F0-9D03-44B69A3462F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0401" y="660400"/>
            <a:ext cx="2940049" cy="2768600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AF47FADB-2176-4BF5-A5EF-76F41CC1BA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00450" y="3429000"/>
            <a:ext cx="2940049" cy="2768600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07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C95ECA9-F36F-42F0-9D03-44B69A3462F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11488" y="2501900"/>
            <a:ext cx="1969024" cy="1854200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F17CCCE-AD6A-4256-9062-687BCE09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688" y="741362"/>
            <a:ext cx="5931162" cy="7143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40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8C006038-86A5-4602-B085-13DF3160190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45288" y="2120900"/>
            <a:ext cx="1969024" cy="1854200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309194EB-5E70-4E1B-B19E-B65D55EDAAD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7688" y="2882900"/>
            <a:ext cx="1969024" cy="1854200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8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5B488724-D54C-42BD-9DD0-F5C6FD5AD5A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11488" y="1358900"/>
            <a:ext cx="1969024" cy="1854200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A25F59C6-DE3B-4FB6-96A3-84AEA9A0A42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77688" y="1739900"/>
            <a:ext cx="1969024" cy="1854200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C91B2EB7-AE88-4E0E-9DBA-0672408E261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845288" y="977900"/>
            <a:ext cx="1969024" cy="1854200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9124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736029-82EC-48C7-9B78-958A70A25D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60400"/>
            <a:ext cx="7924800" cy="6197600"/>
          </a:xfrm>
          <a:custGeom>
            <a:avLst/>
            <a:gdLst>
              <a:gd name="connsiteX0" fmla="*/ 0 w 7924800"/>
              <a:gd name="connsiteY0" fmla="*/ 0 h 6197600"/>
              <a:gd name="connsiteX1" fmla="*/ 5156200 w 7924800"/>
              <a:gd name="connsiteY1" fmla="*/ 0 h 6197600"/>
              <a:gd name="connsiteX2" fmla="*/ 5156200 w 7924800"/>
              <a:gd name="connsiteY2" fmla="*/ 2768600 h 6197600"/>
              <a:gd name="connsiteX3" fmla="*/ 7924800 w 7924800"/>
              <a:gd name="connsiteY3" fmla="*/ 2768600 h 6197600"/>
              <a:gd name="connsiteX4" fmla="*/ 7924800 w 7924800"/>
              <a:gd name="connsiteY4" fmla="*/ 6197600 h 6197600"/>
              <a:gd name="connsiteX5" fmla="*/ 0 w 7924800"/>
              <a:gd name="connsiteY5" fmla="*/ 6197600 h 619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4800" h="6197600">
                <a:moveTo>
                  <a:pt x="0" y="0"/>
                </a:moveTo>
                <a:lnTo>
                  <a:pt x="5156200" y="0"/>
                </a:lnTo>
                <a:lnTo>
                  <a:pt x="5156200" y="2768600"/>
                </a:lnTo>
                <a:lnTo>
                  <a:pt x="7924800" y="2768600"/>
                </a:lnTo>
                <a:lnTo>
                  <a:pt x="7924800" y="6197600"/>
                </a:lnTo>
                <a:lnTo>
                  <a:pt x="0" y="61976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D382EBE2-22F2-46F1-BF21-459794C4E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300734"/>
            <a:ext cx="3914593" cy="13228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40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233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F17CCCE-AD6A-4256-9062-687BCE09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1656" y="1050700"/>
            <a:ext cx="4899944" cy="13493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40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884FAD9B-58BB-4E30-A777-4279875AFB8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400" y="3429000"/>
            <a:ext cx="2693307" cy="2768600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176925B9-188A-40DD-908E-08A9A09F98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400" y="660400"/>
            <a:ext cx="2693307" cy="2768600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4E3F5C9B-F55F-44A0-BEFC-6CBCFBB4C30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53707" y="3429000"/>
            <a:ext cx="2693307" cy="2768600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B704178E-22D8-4046-9759-3816843588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353707" y="660400"/>
            <a:ext cx="2693307" cy="2768600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16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5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F17CCCE-AD6A-4256-9062-687BCE09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101" y="1098550"/>
            <a:ext cx="6972300" cy="7143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40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EB1E09C4-3E12-4DB3-9F93-7B3DD6AF1E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13798" y="3429000"/>
            <a:ext cx="2717801" cy="2768600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E2EB2888-22A2-4D7C-9A56-7CAA4D6B59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997" y="3429000"/>
            <a:ext cx="2717801" cy="2768600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B8693540-A79B-43AA-B1F6-4F3B0306B1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78196" y="3429000"/>
            <a:ext cx="2717801" cy="2768600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42EDC812-48D9-47CA-9428-6844628714E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813798" y="660400"/>
            <a:ext cx="2717801" cy="2768600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15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  <p:bldP spid="15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F17CCCE-AD6A-4256-9062-687BCE09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86" y="1098550"/>
            <a:ext cx="5355771" cy="7143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40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9892D3D-48BE-4F9F-B9EF-1C25C6013E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401" y="660400"/>
            <a:ext cx="4550228" cy="5537200"/>
          </a:xfrm>
          <a:custGeom>
            <a:avLst/>
            <a:gdLst>
              <a:gd name="connsiteX0" fmla="*/ 0 w 4550228"/>
              <a:gd name="connsiteY0" fmla="*/ 0 h 5537200"/>
              <a:gd name="connsiteX1" fmla="*/ 2997199 w 4550228"/>
              <a:gd name="connsiteY1" fmla="*/ 0 h 5537200"/>
              <a:gd name="connsiteX2" fmla="*/ 2997199 w 4550228"/>
              <a:gd name="connsiteY2" fmla="*/ 1553028 h 5537200"/>
              <a:gd name="connsiteX3" fmla="*/ 4550228 w 4550228"/>
              <a:gd name="connsiteY3" fmla="*/ 1553028 h 5537200"/>
              <a:gd name="connsiteX4" fmla="*/ 4550228 w 4550228"/>
              <a:gd name="connsiteY4" fmla="*/ 5537200 h 5537200"/>
              <a:gd name="connsiteX5" fmla="*/ 0 w 4550228"/>
              <a:gd name="connsiteY5" fmla="*/ 5537200 h 553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0228" h="5537200">
                <a:moveTo>
                  <a:pt x="0" y="0"/>
                </a:moveTo>
                <a:lnTo>
                  <a:pt x="2997199" y="0"/>
                </a:lnTo>
                <a:lnTo>
                  <a:pt x="2997199" y="1553028"/>
                </a:lnTo>
                <a:lnTo>
                  <a:pt x="4550228" y="1553028"/>
                </a:lnTo>
                <a:lnTo>
                  <a:pt x="4550228" y="5537200"/>
                </a:lnTo>
                <a:lnTo>
                  <a:pt x="0" y="55372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F3CF62-2260-423D-9C2F-38480C734D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78513" y="1659729"/>
            <a:ext cx="5356225" cy="343241"/>
          </a:xfrm>
        </p:spPr>
        <p:txBody>
          <a:bodyPr anchor="ctr"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86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42EDC812-48D9-47CA-9428-6844628714E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99200" y="660400"/>
            <a:ext cx="5232399" cy="6197600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73C45ED-C246-4D05-A47F-E3128036026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83001" y="3429000"/>
            <a:ext cx="2616200" cy="3429000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95E5CEF2-EA08-4468-B21D-825C9E240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000" y="1275334"/>
            <a:ext cx="3914593" cy="13228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0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190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F17CCCE-AD6A-4256-9062-687BCE09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700" y="4864100"/>
            <a:ext cx="9372600" cy="6982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40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884FAD9B-58BB-4E30-A777-4279875AFB8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660400"/>
            <a:ext cx="6096000" cy="3810000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966C3B5C-685D-4416-80A6-5714A909484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660400"/>
            <a:ext cx="6096000" cy="3810000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820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F17CCCE-AD6A-4256-9062-687BCE09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4086000"/>
            <a:ext cx="3467100" cy="13493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40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E3580FCA-5CD7-4FF3-AB0F-0D925F93064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585201" y="0"/>
            <a:ext cx="3606800" cy="3429000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3C0A1E0B-5043-4E3D-A021-CB63D7D733B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585200" y="3429000"/>
            <a:ext cx="3606800" cy="3429000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FE53F27A-05BD-41F2-92CC-B86079903BF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978400" y="0"/>
            <a:ext cx="3606800" cy="3429000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BFC06138-BCF6-4C71-8A1C-094FD354924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978400" y="3429000"/>
            <a:ext cx="3606800" cy="3429000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5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A058432-4C93-41E8-8795-7516F0A7D5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30496" y="660400"/>
            <a:ext cx="6801104" cy="5537200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D382EBE2-22F2-46F1-BF21-459794C4E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57" y="2767584"/>
            <a:ext cx="4489086" cy="13228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40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2623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F17CCCE-AD6A-4256-9062-687BCE09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1657" y="1019628"/>
            <a:ext cx="4209143" cy="13897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40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3C0A1E0B-5043-4E3D-A021-CB63D7D733B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74971" y="3429000"/>
            <a:ext cx="3077029" cy="3429000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D0A05562-F10B-44F0-B49E-EB3344D9A6A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064000" y="522514"/>
            <a:ext cx="2510971" cy="4620986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574B019D-4E51-4682-AE68-BF3F89185F9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3429000"/>
            <a:ext cx="4064000" cy="3429000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04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 animBg="1"/>
      <p:bldP spid="17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F17CCCE-AD6A-4256-9062-687BCE09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1657" y="1360097"/>
            <a:ext cx="4020457" cy="13897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40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D0A05562-F10B-44F0-B49E-EB3344D9A6A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38225" y="1476375"/>
            <a:ext cx="3094863" cy="4162425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B521192C-9FD7-423F-855E-01028B1C9C1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697717" y="2324100"/>
            <a:ext cx="1731657" cy="3143250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49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F17CCCE-AD6A-4256-9062-687BCE09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829" y="1287779"/>
            <a:ext cx="4020457" cy="13897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40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D0A05562-F10B-44F0-B49E-EB3344D9A6A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486401" y="1584959"/>
            <a:ext cx="4770976" cy="2682241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560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821312D-9093-4340-883C-EC5E8D690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700" y="749300"/>
            <a:ext cx="9372600" cy="6982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40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57A5C39-3C8F-4494-9CD7-B4413026497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28700" y="2400300"/>
            <a:ext cx="825500" cy="8255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C3CD285-EA7D-487A-9F4E-F0E1C31ABB0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660900" y="2400300"/>
            <a:ext cx="825500" cy="8255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DEBD324-FDA2-4EF9-AC20-76CA1DBB7BE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93100" y="2400300"/>
            <a:ext cx="825500" cy="8255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64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D382EBE2-22F2-46F1-BF21-459794C4E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7143" y="4146441"/>
            <a:ext cx="4489086" cy="13228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40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9DE043D-D030-45D3-B186-57200A3B689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0399" y="660400"/>
            <a:ext cx="8106230" cy="5537200"/>
          </a:xfrm>
          <a:custGeom>
            <a:avLst/>
            <a:gdLst>
              <a:gd name="connsiteX0" fmla="*/ 0 w 8106230"/>
              <a:gd name="connsiteY0" fmla="*/ 0 h 5537200"/>
              <a:gd name="connsiteX1" fmla="*/ 8106230 w 8106230"/>
              <a:gd name="connsiteY1" fmla="*/ 0 h 5537200"/>
              <a:gd name="connsiteX2" fmla="*/ 8106230 w 8106230"/>
              <a:gd name="connsiteY2" fmla="*/ 2764971 h 5537200"/>
              <a:gd name="connsiteX3" fmla="*/ 5334001 w 8106230"/>
              <a:gd name="connsiteY3" fmla="*/ 2764971 h 5537200"/>
              <a:gd name="connsiteX4" fmla="*/ 5334001 w 8106230"/>
              <a:gd name="connsiteY4" fmla="*/ 5537200 h 5537200"/>
              <a:gd name="connsiteX5" fmla="*/ 0 w 8106230"/>
              <a:gd name="connsiteY5" fmla="*/ 5537200 h 553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06230" h="5537200">
                <a:moveTo>
                  <a:pt x="0" y="0"/>
                </a:moveTo>
                <a:lnTo>
                  <a:pt x="8106230" y="0"/>
                </a:lnTo>
                <a:lnTo>
                  <a:pt x="8106230" y="2764971"/>
                </a:lnTo>
                <a:lnTo>
                  <a:pt x="5334001" y="2764971"/>
                </a:lnTo>
                <a:lnTo>
                  <a:pt x="5334001" y="5537200"/>
                </a:lnTo>
                <a:lnTo>
                  <a:pt x="0" y="55372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21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821312D-9093-4340-883C-EC5E8D690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700" y="749300"/>
            <a:ext cx="9372600" cy="6982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40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1870524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EB2C610-51BA-414B-9ABC-BD2F99C6A8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30496" y="660400"/>
            <a:ext cx="6801104" cy="5537200"/>
          </a:xfrm>
          <a:custGeom>
            <a:avLst/>
            <a:gdLst>
              <a:gd name="connsiteX0" fmla="*/ 0 w 6801104"/>
              <a:gd name="connsiteY0" fmla="*/ 0 h 5537200"/>
              <a:gd name="connsiteX1" fmla="*/ 6801104 w 6801104"/>
              <a:gd name="connsiteY1" fmla="*/ 0 h 5537200"/>
              <a:gd name="connsiteX2" fmla="*/ 6801104 w 6801104"/>
              <a:gd name="connsiteY2" fmla="*/ 5537200 h 5537200"/>
              <a:gd name="connsiteX3" fmla="*/ 2255520 w 6801104"/>
              <a:gd name="connsiteY3" fmla="*/ 5537200 h 5537200"/>
              <a:gd name="connsiteX4" fmla="*/ 2255520 w 6801104"/>
              <a:gd name="connsiteY4" fmla="*/ 3375152 h 5537200"/>
              <a:gd name="connsiteX5" fmla="*/ 0 w 6801104"/>
              <a:gd name="connsiteY5" fmla="*/ 3375152 h 553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01104" h="5537200">
                <a:moveTo>
                  <a:pt x="0" y="0"/>
                </a:moveTo>
                <a:lnTo>
                  <a:pt x="6801104" y="0"/>
                </a:lnTo>
                <a:lnTo>
                  <a:pt x="6801104" y="5537200"/>
                </a:lnTo>
                <a:lnTo>
                  <a:pt x="2255520" y="5537200"/>
                </a:lnTo>
                <a:lnTo>
                  <a:pt x="2255520" y="3375152"/>
                </a:lnTo>
                <a:lnTo>
                  <a:pt x="0" y="3375152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D382EBE2-22F2-46F1-BF21-459794C4E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056" y="4462272"/>
            <a:ext cx="5401056" cy="13228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40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574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AE8CE64-ED73-4D6C-8BCB-CBF95976D85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401" y="660400"/>
            <a:ext cx="10871198" cy="4045712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9CDB0BDF-3277-4662-8C7B-16A0DE980C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7410" y="5212442"/>
            <a:ext cx="4604402" cy="967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60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63642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rner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8218684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 userDrawn="1"/>
        </p:nvSpPr>
        <p:spPr>
          <a:xfrm>
            <a:off x="191912" y="0"/>
            <a:ext cx="358986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3781778" y="0"/>
            <a:ext cx="841022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6777" y="6382206"/>
            <a:ext cx="358840" cy="215444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1400" b="1">
                <a:solidFill>
                  <a:schemeClr val="accent1"/>
                </a:solidFill>
              </a:defRPr>
            </a:lvl1pPr>
          </a:lstStyle>
          <a:p>
            <a:fld id="{9EE92F51-9D7A-4895-B642-F19EBC2F54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300038" y="6382206"/>
            <a:ext cx="556243" cy="21544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SLIDE </a:t>
            </a:r>
            <a:r>
              <a:rPr lang="en-US" sz="1400" b="1" dirty="0">
                <a:solidFill>
                  <a:schemeClr val="accent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276326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D382EBE2-22F2-46F1-BF21-459794C4E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1553" y="1763268"/>
            <a:ext cx="3148057" cy="13228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40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8A78BC9-7CBD-409B-AC48-47834E6706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288258" cy="6858000"/>
          </a:xfrm>
          <a:custGeom>
            <a:avLst/>
            <a:gdLst>
              <a:gd name="connsiteX0" fmla="*/ 0 w 6288258"/>
              <a:gd name="connsiteY0" fmla="*/ 0 h 6858000"/>
              <a:gd name="connsiteX1" fmla="*/ 5047487 w 6288258"/>
              <a:gd name="connsiteY1" fmla="*/ 0 h 6858000"/>
              <a:gd name="connsiteX2" fmla="*/ 5047487 w 6288258"/>
              <a:gd name="connsiteY2" fmla="*/ 3429000 h 6858000"/>
              <a:gd name="connsiteX3" fmla="*/ 6288258 w 6288258"/>
              <a:gd name="connsiteY3" fmla="*/ 3429000 h 6858000"/>
              <a:gd name="connsiteX4" fmla="*/ 6288258 w 6288258"/>
              <a:gd name="connsiteY4" fmla="*/ 6858000 h 6858000"/>
              <a:gd name="connsiteX5" fmla="*/ 0 w 628825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88258" h="6858000">
                <a:moveTo>
                  <a:pt x="0" y="0"/>
                </a:moveTo>
                <a:lnTo>
                  <a:pt x="5047487" y="0"/>
                </a:lnTo>
                <a:lnTo>
                  <a:pt x="5047487" y="3429000"/>
                </a:lnTo>
                <a:lnTo>
                  <a:pt x="6288258" y="3429000"/>
                </a:lnTo>
                <a:lnTo>
                  <a:pt x="628825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317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D382EBE2-22F2-46F1-BF21-459794C4E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415" y="4155441"/>
            <a:ext cx="858317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0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1797407D-2E21-41A4-AE73-53C5B78CEB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0400" y="660400"/>
            <a:ext cx="7910576" cy="3229429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02FEC899-CB46-4D8B-BDEE-16FB9B6E4F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82912" y="1312996"/>
            <a:ext cx="1948688" cy="1924238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87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A058432-4C93-41E8-8795-7516F0A7D5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43150" y="660400"/>
            <a:ext cx="6076950" cy="6197600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D382EBE2-22F2-46F1-BF21-459794C4E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8391707" y="3320034"/>
            <a:ext cx="3914593" cy="13228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40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501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D382EBE2-22F2-46F1-BF21-459794C4E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671" y="1352550"/>
            <a:ext cx="3220329" cy="18814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40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77E0D58F-D03B-4FD9-B8CE-30E7DB28AF2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24400" y="660400"/>
            <a:ext cx="4743450" cy="5537200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26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D382EBE2-22F2-46F1-BF21-459794C4E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60" y="1257300"/>
            <a:ext cx="5544429" cy="13480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40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15C047E-205D-4CD5-8FAE-41CA3CDB2B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00950" y="660400"/>
            <a:ext cx="3930650" cy="3225800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AE501E5-95B0-4795-B0E9-B60B02CB768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781550"/>
            <a:ext cx="7600950" cy="2076450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76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D382EBE2-22F2-46F1-BF21-459794C4E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4350" y="4346574"/>
            <a:ext cx="6515100" cy="800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40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15C047E-205D-4CD5-8FAE-41CA3CDB2B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48100" y="660400"/>
            <a:ext cx="8343900" cy="3225800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AE501E5-95B0-4795-B0E9-B60B02CB768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009899"/>
            <a:ext cx="3467100" cy="1800225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8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D382EBE2-22F2-46F1-BF21-459794C4E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310" y="952500"/>
            <a:ext cx="5544429" cy="13480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40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AE501E5-95B0-4795-B0E9-B60B02CB768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743200"/>
            <a:ext cx="6762750" cy="4114800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71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B764B-5422-408E-9D04-54B83D1862AB}" type="datetimeFigureOut">
              <a:rPr lang="en-US" smtClean="0"/>
              <a:t>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13BF9-5145-4417-B95D-FA86279738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A457A2-D0DA-4C60-B16E-D0C043C619A3}"/>
              </a:ext>
            </a:extLst>
          </p:cNvPr>
          <p:cNvSpPr txBox="1"/>
          <p:nvPr userDrawn="1"/>
        </p:nvSpPr>
        <p:spPr>
          <a:xfrm>
            <a:off x="332052" y="110609"/>
            <a:ext cx="120584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>
                <a:latin typeface="+mj-lt"/>
              </a:rPr>
              <a:t>Minus.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64512C-ED3F-4DC7-98CE-33DF6F2B3CBB}"/>
              </a:ext>
            </a:extLst>
          </p:cNvPr>
          <p:cNvSpPr txBox="1"/>
          <p:nvPr userDrawn="1"/>
        </p:nvSpPr>
        <p:spPr>
          <a:xfrm>
            <a:off x="8732859" y="156776"/>
            <a:ext cx="1000834" cy="276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</a:rPr>
              <a:t>Creative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7F8757-188F-4084-9EF4-E1CC1CA67813}"/>
              </a:ext>
            </a:extLst>
          </p:cNvPr>
          <p:cNvSpPr txBox="1"/>
          <p:nvPr userDrawn="1"/>
        </p:nvSpPr>
        <p:spPr>
          <a:xfrm>
            <a:off x="9733693" y="156776"/>
            <a:ext cx="1000834" cy="276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Minimal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01CF06-C8BE-4211-9910-3F6B64C5097F}"/>
              </a:ext>
            </a:extLst>
          </p:cNvPr>
          <p:cNvSpPr txBox="1"/>
          <p:nvPr userDrawn="1"/>
        </p:nvSpPr>
        <p:spPr>
          <a:xfrm>
            <a:off x="10734527" y="156776"/>
            <a:ext cx="1000834" cy="276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Useful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C9B6CC-9543-4CA5-8C76-5554FDEB1FD8}"/>
              </a:ext>
            </a:extLst>
          </p:cNvPr>
          <p:cNvSpPr/>
          <p:nvPr userDrawn="1"/>
        </p:nvSpPr>
        <p:spPr bwMode="auto">
          <a:xfrm>
            <a:off x="0" y="2360140"/>
            <a:ext cx="98854" cy="2137719"/>
          </a:xfrm>
          <a:prstGeom prst="rect">
            <a:avLst/>
          </a:pr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710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5" r:id="rId13"/>
    <p:sldLayoutId id="2147483663" r:id="rId14"/>
    <p:sldLayoutId id="2147483664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7" r:id="rId26"/>
    <p:sldLayoutId id="2147483678" r:id="rId27"/>
    <p:sldLayoutId id="2147483679" r:id="rId2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0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sv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11" Type="http://schemas.openxmlformats.org/officeDocument/2006/relationships/image" Target="../media/image15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4.sv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svg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11" Type="http://schemas.openxmlformats.org/officeDocument/2006/relationships/image" Target="../media/image21.png"/><Relationship Id="rId5" Type="http://schemas.openxmlformats.org/officeDocument/2006/relationships/oleObject" Target="../embeddings/oleObject3.bin"/><Relationship Id="rId15" Type="http://schemas.openxmlformats.org/officeDocument/2006/relationships/image" Target="../media/image25.svg"/><Relationship Id="rId10" Type="http://schemas.openxmlformats.org/officeDocument/2006/relationships/image" Target="../media/image20.sv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picture containing indoor, many, filled, building&#10;&#10;Description automatically generated">
            <a:extLst>
              <a:ext uri="{FF2B5EF4-FFF2-40B4-BE49-F238E27FC236}">
                <a16:creationId xmlns:a16="http://schemas.microsoft.com/office/drawing/2014/main" id="{3F363684-7892-426E-BAA4-476CCD79E82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3" r="9013"/>
          <a:stretch>
            <a:fillRect/>
          </a:stretch>
        </p:blipFill>
        <p:spPr/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052C0C-493F-4A0A-8675-15B4D3599F10}"/>
              </a:ext>
            </a:extLst>
          </p:cNvPr>
          <p:cNvSpPr/>
          <p:nvPr/>
        </p:nvSpPr>
        <p:spPr bwMode="auto">
          <a:xfrm>
            <a:off x="660400" y="1255776"/>
            <a:ext cx="5435600" cy="4346448"/>
          </a:xfrm>
          <a:prstGeom prst="rect">
            <a:avLst/>
          </a:prstGeom>
          <a:solidFill>
            <a:schemeClr val="bg1"/>
          </a:solidFill>
          <a:ln w="0">
            <a:noFill/>
            <a:prstDash val="solid"/>
            <a:round/>
            <a:headEnd/>
            <a:tailEnd/>
          </a:ln>
          <a:effectLst>
            <a:outerShdw blurRad="609600" dist="50800" dir="5400000" algn="ctr" rotWithShape="0">
              <a:srgbClr val="000000">
                <a:alpha val="8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4101E4-9C95-4CCE-B1E4-84FA57816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7101ED"/>
                </a:solidFill>
              </a:rPr>
              <a:t>Cotton Market Trend Prediction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8D0EF2-3220-488A-AE01-7B71AB69E632}"/>
              </a:ext>
            </a:extLst>
          </p:cNvPr>
          <p:cNvSpPr txBox="1"/>
          <p:nvPr/>
        </p:nvSpPr>
        <p:spPr>
          <a:xfrm>
            <a:off x="4910015" y="5048226"/>
            <a:ext cx="1031051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6600" b="1" dirty="0">
                <a:latin typeface="+mj-lt"/>
              </a:rPr>
              <a:t>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BED2B9-14F2-427F-BEB4-32CB9CB45018}"/>
              </a:ext>
            </a:extLst>
          </p:cNvPr>
          <p:cNvSpPr txBox="1"/>
          <p:nvPr/>
        </p:nvSpPr>
        <p:spPr>
          <a:xfrm>
            <a:off x="1133657" y="4173057"/>
            <a:ext cx="429188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Artificial Intelligence Based Solution to Forecast Cotton Market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0B8ADFE-DDE3-437E-B925-3F9D5C7C795C}"/>
              </a:ext>
            </a:extLst>
          </p:cNvPr>
          <p:cNvSpPr/>
          <p:nvPr/>
        </p:nvSpPr>
        <p:spPr bwMode="auto">
          <a:xfrm>
            <a:off x="5733868" y="1585267"/>
            <a:ext cx="46647" cy="46647"/>
          </a:xfrm>
          <a:prstGeom prst="ellipse">
            <a:avLst/>
          </a:prstGeom>
          <a:solidFill>
            <a:schemeClr val="bg2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98DDDAB-3EF1-4962-8A72-191DB8038FFB}"/>
              </a:ext>
            </a:extLst>
          </p:cNvPr>
          <p:cNvSpPr/>
          <p:nvPr/>
        </p:nvSpPr>
        <p:spPr bwMode="auto">
          <a:xfrm>
            <a:off x="5733867" y="1739803"/>
            <a:ext cx="46647" cy="46647"/>
          </a:xfrm>
          <a:prstGeom prst="ellipse">
            <a:avLst/>
          </a:prstGeom>
          <a:solidFill>
            <a:schemeClr val="bg2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8E19515-89D0-4374-9BD2-6E4BBCD592AB}"/>
              </a:ext>
            </a:extLst>
          </p:cNvPr>
          <p:cNvSpPr/>
          <p:nvPr/>
        </p:nvSpPr>
        <p:spPr bwMode="auto">
          <a:xfrm>
            <a:off x="5733866" y="1894339"/>
            <a:ext cx="46647" cy="46647"/>
          </a:xfrm>
          <a:prstGeom prst="ellipse">
            <a:avLst/>
          </a:prstGeom>
          <a:solidFill>
            <a:schemeClr val="bg2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D8AD31-7CDC-4ADD-8C2B-7618B3BD5BF1}"/>
              </a:ext>
            </a:extLst>
          </p:cNvPr>
          <p:cNvSpPr/>
          <p:nvPr/>
        </p:nvSpPr>
        <p:spPr bwMode="auto">
          <a:xfrm>
            <a:off x="0" y="2325189"/>
            <a:ext cx="187143" cy="2177142"/>
          </a:xfrm>
          <a:prstGeom prst="rect">
            <a:avLst/>
          </a:prstGeom>
          <a:solidFill>
            <a:srgbClr val="B7A4F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>
              <a:solidFill>
                <a:srgbClr val="8A6AFE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FBDFFC-7875-4C08-800F-2876432E1A49}"/>
              </a:ext>
            </a:extLst>
          </p:cNvPr>
          <p:cNvSpPr/>
          <p:nvPr/>
        </p:nvSpPr>
        <p:spPr bwMode="auto">
          <a:xfrm>
            <a:off x="267629" y="0"/>
            <a:ext cx="11441151" cy="504219"/>
          </a:xfrm>
          <a:prstGeom prst="rect">
            <a:avLst/>
          </a:pr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740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  <p:bldP spid="9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icture containing computer&#10;&#10;Description automatically generated">
            <a:extLst>
              <a:ext uri="{FF2B5EF4-FFF2-40B4-BE49-F238E27FC236}">
                <a16:creationId xmlns:a16="http://schemas.microsoft.com/office/drawing/2014/main" id="{8F76B34C-28D7-4F9D-B3B4-C829125329A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9" t="-5299" r="8207" b="-5299"/>
          <a:stretch/>
        </p:blipFill>
        <p:spPr>
          <a:xfrm>
            <a:off x="4724400" y="660400"/>
            <a:ext cx="6415088" cy="55372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398F6FE-F738-4A15-B8AF-2C8C2A9BC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671" y="2263698"/>
            <a:ext cx="3220329" cy="970290"/>
          </a:xfrm>
        </p:spPr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DD91CA-335F-4C90-B312-D44E63A174D2}"/>
              </a:ext>
            </a:extLst>
          </p:cNvPr>
          <p:cNvSpPr txBox="1"/>
          <p:nvPr/>
        </p:nvSpPr>
        <p:spPr>
          <a:xfrm>
            <a:off x="970671" y="2996189"/>
            <a:ext cx="3220329" cy="19972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Light" panose="020B0403030403020204" pitchFamily="34" charset="-18"/>
              </a:rPr>
              <a:t>A trained model which keeps on improving the accuracy with time is implemented on backend. A Django based rest-API which takes care of data transmission between Backend and Frontend.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A422291-5A63-4129-964E-7F7816535928}"/>
              </a:ext>
            </a:extLst>
          </p:cNvPr>
          <p:cNvCxnSpPr>
            <a:cxnSpLocks/>
          </p:cNvCxnSpPr>
          <p:nvPr/>
        </p:nvCxnSpPr>
        <p:spPr>
          <a:xfrm flipV="1">
            <a:off x="10802258" y="1134836"/>
            <a:ext cx="0" cy="13843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F5D89B7-9D15-4E26-8A95-8E92FE2159FD}"/>
              </a:ext>
            </a:extLst>
          </p:cNvPr>
          <p:cNvSpPr/>
          <p:nvPr/>
        </p:nvSpPr>
        <p:spPr bwMode="auto">
          <a:xfrm>
            <a:off x="0" y="2325189"/>
            <a:ext cx="187143" cy="2177142"/>
          </a:xfrm>
          <a:prstGeom prst="rect">
            <a:avLst/>
          </a:prstGeom>
          <a:solidFill>
            <a:srgbClr val="B7A4F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>
              <a:solidFill>
                <a:srgbClr val="8A6AFE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86C8D5-1291-490E-8F51-1E2773E5E80D}"/>
              </a:ext>
            </a:extLst>
          </p:cNvPr>
          <p:cNvSpPr/>
          <p:nvPr/>
        </p:nvSpPr>
        <p:spPr bwMode="auto">
          <a:xfrm>
            <a:off x="267629" y="0"/>
            <a:ext cx="11441151" cy="504219"/>
          </a:xfrm>
          <a:prstGeom prst="rect">
            <a:avLst/>
          </a:pr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06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picture containing clock, light&#10;&#10;Description automatically generated">
            <a:extLst>
              <a:ext uri="{FF2B5EF4-FFF2-40B4-BE49-F238E27FC236}">
                <a16:creationId xmlns:a16="http://schemas.microsoft.com/office/drawing/2014/main" id="{4D7363E6-F6D5-4BFD-81CD-FD5B47FEB58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" r="-299" b="-210"/>
          <a:stretch/>
        </p:blipFill>
        <p:spPr>
          <a:xfrm>
            <a:off x="1437731" y="660400"/>
            <a:ext cx="8811648" cy="4392543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38D878B-BDE2-41EE-A71A-6DE80AFD3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2803" y="4899143"/>
            <a:ext cx="3914593" cy="1322832"/>
          </a:xfrm>
        </p:spPr>
        <p:txBody>
          <a:bodyPr/>
          <a:lstStyle/>
          <a:p>
            <a:r>
              <a:rPr lang="en-US" dirty="0"/>
              <a:t>Machine learning.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E8056B9-9109-482A-83AE-1D4467C11176}"/>
              </a:ext>
            </a:extLst>
          </p:cNvPr>
          <p:cNvCxnSpPr>
            <a:cxnSpLocks/>
          </p:cNvCxnSpPr>
          <p:nvPr/>
        </p:nvCxnSpPr>
        <p:spPr>
          <a:xfrm>
            <a:off x="8657170" y="5966574"/>
            <a:ext cx="217169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FACDD53-655E-4093-8E32-E6BFEB4B42A3}"/>
              </a:ext>
            </a:extLst>
          </p:cNvPr>
          <p:cNvSpPr txBox="1"/>
          <p:nvPr/>
        </p:nvSpPr>
        <p:spPr>
          <a:xfrm>
            <a:off x="5550521" y="5967583"/>
            <a:ext cx="5278348" cy="3820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Basic Idea of ml model to predict the Realtime market Movement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1DC98D-8CAD-4B2C-A952-7EC5F712C8B6}"/>
              </a:ext>
            </a:extLst>
          </p:cNvPr>
          <p:cNvSpPr/>
          <p:nvPr/>
        </p:nvSpPr>
        <p:spPr bwMode="auto">
          <a:xfrm>
            <a:off x="0" y="2325189"/>
            <a:ext cx="187143" cy="2177142"/>
          </a:xfrm>
          <a:prstGeom prst="rect">
            <a:avLst/>
          </a:prstGeom>
          <a:solidFill>
            <a:srgbClr val="B7A4F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>
              <a:solidFill>
                <a:srgbClr val="8A6AFE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61AA30-989F-4761-AB3A-99E109F7938A}"/>
              </a:ext>
            </a:extLst>
          </p:cNvPr>
          <p:cNvSpPr/>
          <p:nvPr/>
        </p:nvSpPr>
        <p:spPr bwMode="auto">
          <a:xfrm>
            <a:off x="267629" y="0"/>
            <a:ext cx="11441151" cy="504219"/>
          </a:xfrm>
          <a:prstGeom prst="rect">
            <a:avLst/>
          </a:pr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21F0FC-A1AE-4BE3-8401-D68561473E5E}"/>
              </a:ext>
            </a:extLst>
          </p:cNvPr>
          <p:cNvSpPr/>
          <p:nvPr/>
        </p:nvSpPr>
        <p:spPr bwMode="auto">
          <a:xfrm>
            <a:off x="0" y="2340429"/>
            <a:ext cx="187143" cy="2177142"/>
          </a:xfrm>
          <a:prstGeom prst="rect">
            <a:avLst/>
          </a:prstGeom>
          <a:solidFill>
            <a:srgbClr val="B7A4F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>
              <a:solidFill>
                <a:srgbClr val="8A6A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81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E8930094-3061-40C1-A859-24D59191C207}"/>
              </a:ext>
            </a:extLst>
          </p:cNvPr>
          <p:cNvSpPr/>
          <p:nvPr/>
        </p:nvSpPr>
        <p:spPr>
          <a:xfrm>
            <a:off x="2639364" y="2785537"/>
            <a:ext cx="1144249" cy="1144249"/>
          </a:xfrm>
          <a:prstGeom prst="ellipse">
            <a:avLst/>
          </a:prstGeom>
          <a:solidFill>
            <a:schemeClr val="bg1"/>
          </a:solidFill>
          <a:ln w="38100">
            <a:solidFill>
              <a:srgbClr val="CC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E61A5A5-94EF-4207-BAD5-15F96F6248D0}"/>
              </a:ext>
            </a:extLst>
          </p:cNvPr>
          <p:cNvSpPr/>
          <p:nvPr/>
        </p:nvSpPr>
        <p:spPr>
          <a:xfrm>
            <a:off x="767486" y="2817073"/>
            <a:ext cx="1081176" cy="1081176"/>
          </a:xfrm>
          <a:prstGeom prst="ellipse">
            <a:avLst/>
          </a:prstGeom>
          <a:solidFill>
            <a:schemeClr val="bg1"/>
          </a:solidFill>
          <a:ln w="38100">
            <a:solidFill>
              <a:srgbClr val="CC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2B15D0-4744-448B-AA6B-897C9B0D2679}"/>
              </a:ext>
            </a:extLst>
          </p:cNvPr>
          <p:cNvSpPr/>
          <p:nvPr/>
        </p:nvSpPr>
        <p:spPr bwMode="auto">
          <a:xfrm>
            <a:off x="267629" y="0"/>
            <a:ext cx="11441151" cy="504219"/>
          </a:xfrm>
          <a:prstGeom prst="rect">
            <a:avLst/>
          </a:pr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6043F1-7CDC-4AE9-A3E5-76A150B98CE1}"/>
              </a:ext>
            </a:extLst>
          </p:cNvPr>
          <p:cNvSpPr/>
          <p:nvPr/>
        </p:nvSpPr>
        <p:spPr bwMode="auto">
          <a:xfrm>
            <a:off x="0" y="2340429"/>
            <a:ext cx="187143" cy="2177142"/>
          </a:xfrm>
          <a:prstGeom prst="rect">
            <a:avLst/>
          </a:prstGeom>
          <a:solidFill>
            <a:srgbClr val="B7A4F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>
              <a:solidFill>
                <a:srgbClr val="8A6AFE"/>
              </a:solidFill>
            </a:endParaRPr>
          </a:p>
        </p:txBody>
      </p:sp>
      <p:pic>
        <p:nvPicPr>
          <p:cNvPr id="8" name="Picture Placeholder 5" descr="A picture containing small, sitting, perched, flower&#10;&#10;Description automatically generated">
            <a:extLst>
              <a:ext uri="{FF2B5EF4-FFF2-40B4-BE49-F238E27FC236}">
                <a16:creationId xmlns:a16="http://schemas.microsoft.com/office/drawing/2014/main" id="{DED6C1FA-D6B9-4E11-85D4-67C35E97E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89" b="11089"/>
          <a:stretch>
            <a:fillRect/>
          </a:stretch>
        </p:blipFill>
        <p:spPr>
          <a:xfrm>
            <a:off x="6311900" y="0"/>
            <a:ext cx="5880100" cy="6864053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D75639B-ABBA-467F-84A3-BD6287B97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900" y="2767584"/>
            <a:ext cx="4771843" cy="1322832"/>
          </a:xfrm>
        </p:spPr>
        <p:txBody>
          <a:bodyPr/>
          <a:lstStyle/>
          <a:p>
            <a:r>
              <a:rPr lang="en-US" sz="4800" b="1" dirty="0">
                <a:solidFill>
                  <a:srgbClr val="8A6AFE"/>
                </a:solidFill>
              </a:rPr>
              <a:t>AR    I   MA</a:t>
            </a:r>
            <a:r>
              <a:rPr lang="en-US" sz="4800" dirty="0"/>
              <a:t> </a:t>
            </a:r>
            <a:endParaRPr lang="en-IN" sz="4800" dirty="0"/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B21E3687-2E57-4E51-AD58-7516C78B063A}"/>
              </a:ext>
            </a:extLst>
          </p:cNvPr>
          <p:cNvSpPr/>
          <p:nvPr/>
        </p:nvSpPr>
        <p:spPr>
          <a:xfrm rot="5400000">
            <a:off x="347935" y="4577487"/>
            <a:ext cx="1588213" cy="292812"/>
          </a:xfrm>
          <a:custGeom>
            <a:avLst/>
            <a:gdLst>
              <a:gd name="connsiteX0" fmla="*/ 1264355 w 1264355"/>
              <a:gd name="connsiteY0" fmla="*/ 1998133 h 1998133"/>
              <a:gd name="connsiteX1" fmla="*/ 891822 w 1264355"/>
              <a:gd name="connsiteY1" fmla="*/ 0 h 1998133"/>
              <a:gd name="connsiteX2" fmla="*/ 0 w 1264355"/>
              <a:gd name="connsiteY2" fmla="*/ 0 h 199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4355" h="1998133">
                <a:moveTo>
                  <a:pt x="1264355" y="1998133"/>
                </a:moveTo>
                <a:lnTo>
                  <a:pt x="891822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24E6DEFC-0B17-4D86-A918-D5E1175D3C75}"/>
              </a:ext>
            </a:extLst>
          </p:cNvPr>
          <p:cNvSpPr txBox="1">
            <a:spLocks/>
          </p:cNvSpPr>
          <p:nvPr/>
        </p:nvSpPr>
        <p:spPr>
          <a:xfrm>
            <a:off x="220065" y="5211680"/>
            <a:ext cx="2322777" cy="9032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dirty="0" err="1"/>
              <a:t>AutoRegressive</a:t>
            </a:r>
            <a:r>
              <a:rPr lang="en-US" sz="4800" dirty="0"/>
              <a:t> </a:t>
            </a:r>
            <a:endParaRPr lang="en-IN" sz="4800" dirty="0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57768361-B123-4168-940E-B0DB531B806F}"/>
              </a:ext>
            </a:extLst>
          </p:cNvPr>
          <p:cNvSpPr/>
          <p:nvPr/>
        </p:nvSpPr>
        <p:spPr>
          <a:xfrm rot="5400000" flipV="1">
            <a:off x="2906622" y="4329620"/>
            <a:ext cx="903224" cy="284373"/>
          </a:xfrm>
          <a:custGeom>
            <a:avLst/>
            <a:gdLst>
              <a:gd name="connsiteX0" fmla="*/ 1264355 w 1264355"/>
              <a:gd name="connsiteY0" fmla="*/ 1998133 h 1998133"/>
              <a:gd name="connsiteX1" fmla="*/ 891822 w 1264355"/>
              <a:gd name="connsiteY1" fmla="*/ 0 h 1998133"/>
              <a:gd name="connsiteX2" fmla="*/ 0 w 1264355"/>
              <a:gd name="connsiteY2" fmla="*/ 0 h 199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4355" h="1998133">
                <a:moveTo>
                  <a:pt x="1264355" y="1998133"/>
                </a:moveTo>
                <a:lnTo>
                  <a:pt x="891822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D0638A4C-896A-467D-9EF3-26D653638510}"/>
              </a:ext>
            </a:extLst>
          </p:cNvPr>
          <p:cNvSpPr txBox="1">
            <a:spLocks/>
          </p:cNvSpPr>
          <p:nvPr/>
        </p:nvSpPr>
        <p:spPr>
          <a:xfrm>
            <a:off x="2608276" y="4688842"/>
            <a:ext cx="2322777" cy="9032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Moving Average</a:t>
            </a:r>
            <a:endParaRPr lang="en-IN" sz="4800" dirty="0"/>
          </a:p>
        </p:txBody>
      </p:sp>
      <p:sp>
        <p:nvSpPr>
          <p:cNvPr id="23" name="Freeform 9">
            <a:extLst>
              <a:ext uri="{FF2B5EF4-FFF2-40B4-BE49-F238E27FC236}">
                <a16:creationId xmlns:a16="http://schemas.microsoft.com/office/drawing/2014/main" id="{B17C360C-5CFB-4923-90F3-B28FB60C95A7}"/>
              </a:ext>
            </a:extLst>
          </p:cNvPr>
          <p:cNvSpPr/>
          <p:nvPr/>
        </p:nvSpPr>
        <p:spPr>
          <a:xfrm rot="16200000">
            <a:off x="1934279" y="2397516"/>
            <a:ext cx="956359" cy="250725"/>
          </a:xfrm>
          <a:custGeom>
            <a:avLst/>
            <a:gdLst>
              <a:gd name="connsiteX0" fmla="*/ 1264355 w 1264355"/>
              <a:gd name="connsiteY0" fmla="*/ 1998133 h 1998133"/>
              <a:gd name="connsiteX1" fmla="*/ 891822 w 1264355"/>
              <a:gd name="connsiteY1" fmla="*/ 0 h 1998133"/>
              <a:gd name="connsiteX2" fmla="*/ 0 w 1264355"/>
              <a:gd name="connsiteY2" fmla="*/ 0 h 199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4355" h="1998133">
                <a:moveTo>
                  <a:pt x="1264355" y="1998133"/>
                </a:moveTo>
                <a:lnTo>
                  <a:pt x="891822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3">
            <a:extLst>
              <a:ext uri="{FF2B5EF4-FFF2-40B4-BE49-F238E27FC236}">
                <a16:creationId xmlns:a16="http://schemas.microsoft.com/office/drawing/2014/main" id="{8485B356-2DE2-423E-BA5D-25EBD5DC66B7}"/>
              </a:ext>
            </a:extLst>
          </p:cNvPr>
          <p:cNvSpPr txBox="1">
            <a:spLocks/>
          </p:cNvSpPr>
          <p:nvPr/>
        </p:nvSpPr>
        <p:spPr>
          <a:xfrm>
            <a:off x="1947773" y="1249963"/>
            <a:ext cx="2322777" cy="9032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dirty="0"/>
              <a:t>Integration</a:t>
            </a:r>
            <a:r>
              <a:rPr lang="en-US" sz="4800" dirty="0"/>
              <a:t> </a:t>
            </a:r>
            <a:endParaRPr lang="en-IN" sz="4800" dirty="0"/>
          </a:p>
        </p:txBody>
      </p:sp>
      <p:pic>
        <p:nvPicPr>
          <p:cNvPr id="28" name="Picture Placeholder 2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FB9C9CC-A49B-40F9-8F05-C19877AC31E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2" r="394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446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8B2BC2-A72E-4A79-8E33-E83E666BE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84CECA-B2E0-4D1D-B5B3-925979F802BE}"/>
              </a:ext>
            </a:extLst>
          </p:cNvPr>
          <p:cNvSpPr txBox="1"/>
          <p:nvPr/>
        </p:nvSpPr>
        <p:spPr>
          <a:xfrm>
            <a:off x="1377688" y="1635314"/>
            <a:ext cx="5931162" cy="3407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/>
              <a:t>Performing </a:t>
            </a:r>
            <a:r>
              <a:rPr lang="en-US" sz="1200" b="1" dirty="0">
                <a:solidFill>
                  <a:srgbClr val="8A6AFE"/>
                </a:solidFill>
              </a:rPr>
              <a:t>Y(t) = Y(t)  –  Y(t-1) </a:t>
            </a:r>
            <a:r>
              <a:rPr lang="en-US" sz="1200" dirty="0"/>
              <a:t>Basic formula to Transform a trend to Stationary.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8147E1-3DED-416F-91B1-8D44EB1B2CAA}"/>
              </a:ext>
            </a:extLst>
          </p:cNvPr>
          <p:cNvSpPr txBox="1"/>
          <p:nvPr/>
        </p:nvSpPr>
        <p:spPr>
          <a:xfrm>
            <a:off x="1066202" y="4951501"/>
            <a:ext cx="24892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+mj-lt"/>
              </a:rPr>
              <a:t>Original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44DC64-2E1F-4A8E-8283-CD99FB63A094}"/>
              </a:ext>
            </a:extLst>
          </p:cNvPr>
          <p:cNvSpPr txBox="1"/>
          <p:nvPr/>
        </p:nvSpPr>
        <p:spPr>
          <a:xfrm>
            <a:off x="4985483" y="4526428"/>
            <a:ext cx="24892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+mj-lt"/>
              </a:rPr>
              <a:t>First order Diff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E0F12E-5556-4920-ACA3-A34B079772EA}"/>
              </a:ext>
            </a:extLst>
          </p:cNvPr>
          <p:cNvSpPr txBox="1"/>
          <p:nvPr/>
        </p:nvSpPr>
        <p:spPr>
          <a:xfrm>
            <a:off x="8702365" y="4170150"/>
            <a:ext cx="285865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+mj-lt"/>
              </a:rPr>
              <a:t>Second Order Diff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75A7AE8-6C33-4C72-BDE0-0BFABB476873}"/>
              </a:ext>
            </a:extLst>
          </p:cNvPr>
          <p:cNvCxnSpPr>
            <a:cxnSpLocks/>
          </p:cNvCxnSpPr>
          <p:nvPr/>
        </p:nvCxnSpPr>
        <p:spPr>
          <a:xfrm>
            <a:off x="3338399" y="3398016"/>
            <a:ext cx="1764776" cy="0"/>
          </a:xfrm>
          <a:prstGeom prst="line">
            <a:avLst/>
          </a:prstGeom>
          <a:ln w="12700">
            <a:solidFill>
              <a:schemeClr val="bg2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6C9B6A9-E2C4-48D9-9D89-87C5A939E1A8}"/>
              </a:ext>
            </a:extLst>
          </p:cNvPr>
          <p:cNvCxnSpPr/>
          <p:nvPr/>
        </p:nvCxnSpPr>
        <p:spPr>
          <a:xfrm>
            <a:off x="7064637" y="2898117"/>
            <a:ext cx="1764776" cy="0"/>
          </a:xfrm>
          <a:prstGeom prst="line">
            <a:avLst/>
          </a:prstGeom>
          <a:ln w="12700">
            <a:solidFill>
              <a:schemeClr val="bg2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99D7510-3A15-408A-866E-62889E34E16C}"/>
              </a:ext>
            </a:extLst>
          </p:cNvPr>
          <p:cNvCxnSpPr>
            <a:cxnSpLocks/>
          </p:cNvCxnSpPr>
          <p:nvPr/>
        </p:nvCxnSpPr>
        <p:spPr>
          <a:xfrm>
            <a:off x="10814312" y="2432721"/>
            <a:ext cx="1377688" cy="0"/>
          </a:xfrm>
          <a:prstGeom prst="line">
            <a:avLst/>
          </a:prstGeom>
          <a:ln w="12700">
            <a:solidFill>
              <a:schemeClr val="bg2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Placeholder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BCFD4C-EB39-44A7-84C7-6CC4178CC1E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" t="4994" r="51320" b="66788"/>
          <a:stretch/>
        </p:blipFill>
        <p:spPr>
          <a:xfrm>
            <a:off x="635699" y="3397787"/>
            <a:ext cx="3350206" cy="1559106"/>
          </a:xfrm>
        </p:spPr>
      </p:pic>
      <p:pic>
        <p:nvPicPr>
          <p:cNvPr id="27" name="Picture Placeholder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DB3FFD-2919-466D-8511-05089BF44C5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" t="36214" r="51349" b="35568"/>
          <a:stretch/>
        </p:blipFill>
        <p:spPr>
          <a:xfrm>
            <a:off x="4513141" y="2871563"/>
            <a:ext cx="3433884" cy="1600632"/>
          </a:xfrm>
        </p:spPr>
      </p:pic>
      <p:pic>
        <p:nvPicPr>
          <p:cNvPr id="29" name="Picture Placeholder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349723-8DED-468F-96A1-6410BB112D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" t="67429" r="51365" b="4555"/>
          <a:stretch/>
        </p:blipFill>
        <p:spPr>
          <a:xfrm>
            <a:off x="8474261" y="2432721"/>
            <a:ext cx="3314864" cy="1559932"/>
          </a:xfr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60016BC-4E84-40C3-8468-3FFA352AA968}"/>
              </a:ext>
            </a:extLst>
          </p:cNvPr>
          <p:cNvSpPr/>
          <p:nvPr/>
        </p:nvSpPr>
        <p:spPr bwMode="auto">
          <a:xfrm>
            <a:off x="0" y="2325189"/>
            <a:ext cx="187143" cy="2177142"/>
          </a:xfrm>
          <a:prstGeom prst="rect">
            <a:avLst/>
          </a:prstGeom>
          <a:solidFill>
            <a:srgbClr val="B7A4F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>
              <a:solidFill>
                <a:srgbClr val="8A6AFE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3AA57B6-1417-4595-BBD9-8C623BE0B064}"/>
              </a:ext>
            </a:extLst>
          </p:cNvPr>
          <p:cNvSpPr/>
          <p:nvPr/>
        </p:nvSpPr>
        <p:spPr bwMode="auto">
          <a:xfrm>
            <a:off x="267629" y="0"/>
            <a:ext cx="11441151" cy="504219"/>
          </a:xfrm>
          <a:prstGeom prst="rect">
            <a:avLst/>
          </a:pr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456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9" grpId="0"/>
      <p:bldP spid="22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icture containing window, looking, standing, man&#10;&#10;Description automatically generated">
            <a:extLst>
              <a:ext uri="{FF2B5EF4-FFF2-40B4-BE49-F238E27FC236}">
                <a16:creationId xmlns:a16="http://schemas.microsoft.com/office/drawing/2014/main" id="{38D7273B-0CA9-4A84-9BCD-A62B12EFC2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" r="17316"/>
          <a:stretch/>
        </p:blipFill>
        <p:spPr>
          <a:xfrm>
            <a:off x="731520" y="660400"/>
            <a:ext cx="7688580" cy="61976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38D878B-BDE2-41EE-A71A-6DE80AFD3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7710065" y="3344972"/>
            <a:ext cx="3914593" cy="1322832"/>
          </a:xfrm>
        </p:spPr>
        <p:txBody>
          <a:bodyPr/>
          <a:lstStyle/>
          <a:p>
            <a:r>
              <a:rPr lang="en-US" dirty="0"/>
              <a:t>Project planning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E8056B9-9109-482A-83AE-1D4467C11176}"/>
              </a:ext>
            </a:extLst>
          </p:cNvPr>
          <p:cNvCxnSpPr>
            <a:cxnSpLocks/>
          </p:cNvCxnSpPr>
          <p:nvPr/>
        </p:nvCxnSpPr>
        <p:spPr>
          <a:xfrm flipV="1">
            <a:off x="9948258" y="1510838"/>
            <a:ext cx="0" cy="20764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81FE801-BE9D-4831-9110-3FE1EFC1CC96}"/>
              </a:ext>
            </a:extLst>
          </p:cNvPr>
          <p:cNvSpPr/>
          <p:nvPr/>
        </p:nvSpPr>
        <p:spPr bwMode="auto">
          <a:xfrm>
            <a:off x="0" y="2325189"/>
            <a:ext cx="187143" cy="2177142"/>
          </a:xfrm>
          <a:prstGeom prst="rect">
            <a:avLst/>
          </a:prstGeom>
          <a:solidFill>
            <a:srgbClr val="B7A4F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>
              <a:solidFill>
                <a:srgbClr val="8A6AFE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779F-6606-4288-91F4-62E2D4E2CB35}"/>
              </a:ext>
            </a:extLst>
          </p:cNvPr>
          <p:cNvSpPr/>
          <p:nvPr/>
        </p:nvSpPr>
        <p:spPr bwMode="auto">
          <a:xfrm>
            <a:off x="267629" y="0"/>
            <a:ext cx="11441151" cy="504219"/>
          </a:xfrm>
          <a:prstGeom prst="rect">
            <a:avLst/>
          </a:pr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289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F2A8D0-B2D2-4283-AC46-EE6630282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7750"/>
            <a:ext cx="12192000" cy="1322832"/>
          </a:xfrm>
        </p:spPr>
        <p:txBody>
          <a:bodyPr/>
          <a:lstStyle/>
          <a:p>
            <a:pPr algn="ctr"/>
            <a:r>
              <a:rPr lang="en-US" dirty="0"/>
              <a:t>Gantt Chart</a:t>
            </a:r>
            <a:endParaRPr lang="en-IN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E3A1B9F-807C-4980-A787-348411979294}"/>
              </a:ext>
            </a:extLst>
          </p:cNvPr>
          <p:cNvGrpSpPr/>
          <p:nvPr/>
        </p:nvGrpSpPr>
        <p:grpSpPr>
          <a:xfrm>
            <a:off x="2152266" y="1902247"/>
            <a:ext cx="8421015" cy="4018897"/>
            <a:chOff x="4813492" y="1093259"/>
            <a:chExt cx="7135366" cy="362549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3D5699D-48BA-461A-91BB-687107667748}"/>
                </a:ext>
              </a:extLst>
            </p:cNvPr>
            <p:cNvCxnSpPr/>
            <p:nvPr/>
          </p:nvCxnSpPr>
          <p:spPr>
            <a:xfrm>
              <a:off x="5803339" y="1093259"/>
              <a:ext cx="0" cy="3625498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14E5267-44F7-4C9C-8F5E-EFC3879F8EF4}"/>
                </a:ext>
              </a:extLst>
            </p:cNvPr>
            <p:cNvCxnSpPr/>
            <p:nvPr/>
          </p:nvCxnSpPr>
          <p:spPr>
            <a:xfrm>
              <a:off x="6786724" y="1093259"/>
              <a:ext cx="0" cy="3625498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5943813-7F84-4A5F-8E75-C7BDBCB246D8}"/>
                </a:ext>
              </a:extLst>
            </p:cNvPr>
            <p:cNvCxnSpPr/>
            <p:nvPr/>
          </p:nvCxnSpPr>
          <p:spPr>
            <a:xfrm>
              <a:off x="7770110" y="1093259"/>
              <a:ext cx="0" cy="3625498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5DF57A-3B99-4BE4-8608-C37E4F638F1B}"/>
                </a:ext>
              </a:extLst>
            </p:cNvPr>
            <p:cNvCxnSpPr/>
            <p:nvPr/>
          </p:nvCxnSpPr>
          <p:spPr>
            <a:xfrm>
              <a:off x="8753497" y="1093259"/>
              <a:ext cx="0" cy="3625498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A822505-6BE1-4D3E-8464-E45DF279448E}"/>
                </a:ext>
              </a:extLst>
            </p:cNvPr>
            <p:cNvCxnSpPr/>
            <p:nvPr/>
          </p:nvCxnSpPr>
          <p:spPr>
            <a:xfrm>
              <a:off x="9736883" y="1093259"/>
              <a:ext cx="0" cy="3625498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E09EC38-2F97-475E-B656-1E13E3B6470B}"/>
                </a:ext>
              </a:extLst>
            </p:cNvPr>
            <p:cNvCxnSpPr/>
            <p:nvPr/>
          </p:nvCxnSpPr>
          <p:spPr>
            <a:xfrm>
              <a:off x="10720268" y="1093259"/>
              <a:ext cx="0" cy="3625498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0EB9374-3961-4313-A021-5DD911131DE2}"/>
                </a:ext>
              </a:extLst>
            </p:cNvPr>
            <p:cNvSpPr/>
            <p:nvPr/>
          </p:nvSpPr>
          <p:spPr>
            <a:xfrm>
              <a:off x="4816135" y="1093259"/>
              <a:ext cx="450585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1200" dirty="0">
                  <a:latin typeface="+mj-lt"/>
                </a:rPr>
                <a:t>20 DEC</a:t>
              </a:r>
              <a:endParaRPr lang="pl-PL" sz="1200" dirty="0">
                <a:latin typeface="+mj-lt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87599D0-EB04-4A12-BB74-54EE406B970B}"/>
                </a:ext>
              </a:extLst>
            </p:cNvPr>
            <p:cNvSpPr/>
            <p:nvPr/>
          </p:nvSpPr>
          <p:spPr>
            <a:xfrm>
              <a:off x="5804077" y="1093259"/>
              <a:ext cx="450585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1200" dirty="0">
                  <a:latin typeface="+mj-lt"/>
                </a:rPr>
                <a:t>10 JAN</a:t>
              </a:r>
              <a:endParaRPr lang="pl-PL" sz="1200" dirty="0">
                <a:latin typeface="+mj-lt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054CF17-8EEB-4B69-AA6F-83F6BA98C124}"/>
                </a:ext>
              </a:extLst>
            </p:cNvPr>
            <p:cNvSpPr/>
            <p:nvPr/>
          </p:nvSpPr>
          <p:spPr>
            <a:xfrm>
              <a:off x="6797811" y="1093259"/>
              <a:ext cx="450585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1200" dirty="0">
                  <a:latin typeface="+mj-lt"/>
                </a:rPr>
                <a:t>20 JAN</a:t>
              </a:r>
              <a:endParaRPr lang="pl-PL" sz="1200" dirty="0">
                <a:latin typeface="+mj-lt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79F7819-6E6B-492C-904F-F1D2FB71686E}"/>
                </a:ext>
              </a:extLst>
            </p:cNvPr>
            <p:cNvSpPr/>
            <p:nvPr/>
          </p:nvSpPr>
          <p:spPr>
            <a:xfrm>
              <a:off x="7774076" y="1093259"/>
              <a:ext cx="450585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1200" dirty="0">
                  <a:latin typeface="+mj-lt"/>
                </a:rPr>
                <a:t>30 JAN</a:t>
              </a:r>
              <a:endParaRPr lang="pl-PL" sz="1200" dirty="0">
                <a:latin typeface="+mj-l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11524D7-4CC6-42FB-8BEC-C8EE7AA8EAE6}"/>
                </a:ext>
              </a:extLst>
            </p:cNvPr>
            <p:cNvSpPr/>
            <p:nvPr/>
          </p:nvSpPr>
          <p:spPr>
            <a:xfrm>
              <a:off x="8758734" y="1093259"/>
              <a:ext cx="450585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1200" dirty="0">
                  <a:latin typeface="+mj-lt"/>
                </a:rPr>
                <a:t>10 FEB</a:t>
              </a:r>
              <a:endParaRPr lang="pl-PL" sz="1200" dirty="0">
                <a:latin typeface="+mj-lt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18AF902-D76C-49D5-9B0E-FB86F7DF975F}"/>
                </a:ext>
              </a:extLst>
            </p:cNvPr>
            <p:cNvSpPr/>
            <p:nvPr/>
          </p:nvSpPr>
          <p:spPr>
            <a:xfrm>
              <a:off x="9743405" y="1093259"/>
              <a:ext cx="450585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1200" dirty="0">
                  <a:latin typeface="+mj-lt"/>
                </a:rPr>
                <a:t>20 FEB</a:t>
              </a:r>
              <a:endParaRPr lang="pl-PL" sz="1200" dirty="0">
                <a:latin typeface="+mj-lt"/>
              </a:endParaRPr>
            </a:p>
          </p:txBody>
        </p:sp>
        <p:sp>
          <p:nvSpPr>
            <p:cNvPr id="21" name="Pentagon 63">
              <a:extLst>
                <a:ext uri="{FF2B5EF4-FFF2-40B4-BE49-F238E27FC236}">
                  <a16:creationId xmlns:a16="http://schemas.microsoft.com/office/drawing/2014/main" id="{9DC49A2F-9D77-4D2E-8C46-2A5DD54F9294}"/>
                </a:ext>
              </a:extLst>
            </p:cNvPr>
            <p:cNvSpPr/>
            <p:nvPr/>
          </p:nvSpPr>
          <p:spPr>
            <a:xfrm>
              <a:off x="4813492" y="1799780"/>
              <a:ext cx="1347409" cy="313622"/>
            </a:xfrm>
            <a:prstGeom prst="homePlate">
              <a:avLst/>
            </a:prstGeom>
            <a:solidFill>
              <a:srgbClr val="D8DEF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F972E88-8562-4A15-9B96-2496D25BC4A2}"/>
                </a:ext>
              </a:extLst>
            </p:cNvPr>
            <p:cNvSpPr/>
            <p:nvPr/>
          </p:nvSpPr>
          <p:spPr>
            <a:xfrm>
              <a:off x="4827008" y="1898892"/>
              <a:ext cx="1365226" cy="11106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800" kern="0" dirty="0">
                  <a:latin typeface="+mj-lt"/>
                </a:rPr>
                <a:t>     Data Collection and UI Design</a:t>
              </a:r>
              <a:endParaRPr kumimoji="0" lang="pl-PL" sz="800" b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3" name="Pentagon 66">
              <a:extLst>
                <a:ext uri="{FF2B5EF4-FFF2-40B4-BE49-F238E27FC236}">
                  <a16:creationId xmlns:a16="http://schemas.microsoft.com/office/drawing/2014/main" id="{9260EEA7-5CDE-4F3F-833E-BF7078E1F416}"/>
                </a:ext>
              </a:extLst>
            </p:cNvPr>
            <p:cNvSpPr/>
            <p:nvPr/>
          </p:nvSpPr>
          <p:spPr>
            <a:xfrm>
              <a:off x="5466350" y="2234151"/>
              <a:ext cx="1815416" cy="313622"/>
            </a:xfrm>
            <a:prstGeom prst="homePlate">
              <a:avLst/>
            </a:prstGeom>
            <a:solidFill>
              <a:srgbClr val="D8DEF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lvl="0" algn="ctr">
                <a:defRPr/>
              </a:pPr>
              <a:r>
                <a:rPr lang="en-US" sz="900" kern="0" dirty="0"/>
                <a:t>Research and Training</a:t>
              </a:r>
              <a:endParaRPr kumimoji="0" lang="pl-PL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4" name="Pentagon 69">
              <a:extLst>
                <a:ext uri="{FF2B5EF4-FFF2-40B4-BE49-F238E27FC236}">
                  <a16:creationId xmlns:a16="http://schemas.microsoft.com/office/drawing/2014/main" id="{18DC357F-2021-4916-AACA-2B6AACF0017F}"/>
                </a:ext>
              </a:extLst>
            </p:cNvPr>
            <p:cNvSpPr/>
            <p:nvPr/>
          </p:nvSpPr>
          <p:spPr>
            <a:xfrm>
              <a:off x="6779671" y="2668522"/>
              <a:ext cx="2216558" cy="313622"/>
            </a:xfrm>
            <a:prstGeom prst="homePlate">
              <a:avLst/>
            </a:prstGeom>
            <a:solidFill>
              <a:srgbClr val="D8DEF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Design of an efficient ML Model</a:t>
              </a:r>
              <a:endParaRPr kumimoji="0" lang="pl-PL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5" name="Pentagon 74">
              <a:extLst>
                <a:ext uri="{FF2B5EF4-FFF2-40B4-BE49-F238E27FC236}">
                  <a16:creationId xmlns:a16="http://schemas.microsoft.com/office/drawing/2014/main" id="{5062B763-CFCE-4384-A21F-F5C3E73ABE6C}"/>
                </a:ext>
              </a:extLst>
            </p:cNvPr>
            <p:cNvSpPr/>
            <p:nvPr/>
          </p:nvSpPr>
          <p:spPr>
            <a:xfrm>
              <a:off x="10720268" y="3888590"/>
              <a:ext cx="1228590" cy="313622"/>
            </a:xfrm>
            <a:prstGeom prst="homePlate">
              <a:avLst/>
            </a:prstGeom>
            <a:solidFill>
              <a:srgbClr val="8A6AF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EFB63D9-E705-4F15-9B1E-5B6837E5ECA1}"/>
                </a:ext>
              </a:extLst>
            </p:cNvPr>
            <p:cNvSpPr/>
            <p:nvPr/>
          </p:nvSpPr>
          <p:spPr>
            <a:xfrm>
              <a:off x="10825518" y="3964432"/>
              <a:ext cx="1001976" cy="15270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</a:rPr>
                <a:t>Implementation</a:t>
              </a:r>
            </a:p>
          </p:txBody>
        </p:sp>
      </p:grpSp>
      <p:sp>
        <p:nvSpPr>
          <p:cNvPr id="27" name="Pentagon 69">
            <a:extLst>
              <a:ext uri="{FF2B5EF4-FFF2-40B4-BE49-F238E27FC236}">
                <a16:creationId xmlns:a16="http://schemas.microsoft.com/office/drawing/2014/main" id="{E8C229FB-8233-475C-B844-925E18D4962E}"/>
              </a:ext>
            </a:extLst>
          </p:cNvPr>
          <p:cNvSpPr/>
          <p:nvPr/>
        </p:nvSpPr>
        <p:spPr>
          <a:xfrm>
            <a:off x="4937760" y="4105104"/>
            <a:ext cx="3842019" cy="313622"/>
          </a:xfrm>
          <a:prstGeom prst="homePlate">
            <a:avLst/>
          </a:prstGeom>
          <a:solidFill>
            <a:srgbClr val="D8DEF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/>
              <a:t>Development</a:t>
            </a:r>
            <a:endParaRPr kumimoji="0" lang="pl-PL" sz="9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8" name="Pentagon 69">
            <a:extLst>
              <a:ext uri="{FF2B5EF4-FFF2-40B4-BE49-F238E27FC236}">
                <a16:creationId xmlns:a16="http://schemas.microsoft.com/office/drawing/2014/main" id="{A3056745-D384-4C43-ABB3-ACD43A4F8C5F}"/>
              </a:ext>
            </a:extLst>
          </p:cNvPr>
          <p:cNvSpPr/>
          <p:nvPr/>
        </p:nvSpPr>
        <p:spPr>
          <a:xfrm>
            <a:off x="8337497" y="4519640"/>
            <a:ext cx="1477812" cy="313622"/>
          </a:xfrm>
          <a:prstGeom prst="homePlate">
            <a:avLst/>
          </a:prstGeom>
          <a:solidFill>
            <a:srgbClr val="D8DEF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/>
              <a:t>Testing</a:t>
            </a:r>
            <a:endParaRPr kumimoji="0" lang="pl-PL" sz="9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8BEA024-510B-4025-8B47-F3B228CBE1BE}"/>
              </a:ext>
            </a:extLst>
          </p:cNvPr>
          <p:cNvSpPr/>
          <p:nvPr/>
        </p:nvSpPr>
        <p:spPr>
          <a:xfrm>
            <a:off x="9231333" y="1902247"/>
            <a:ext cx="116795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200" dirty="0">
                <a:latin typeface="+mj-lt"/>
              </a:rPr>
              <a:t>29 FEB- 15 MAR</a:t>
            </a:r>
            <a:endParaRPr lang="pl-PL" sz="1200" dirty="0">
              <a:latin typeface="+mj-l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DAB6794-0342-4E17-9904-017F3CE8F4D4}"/>
              </a:ext>
            </a:extLst>
          </p:cNvPr>
          <p:cNvSpPr/>
          <p:nvPr/>
        </p:nvSpPr>
        <p:spPr bwMode="auto">
          <a:xfrm>
            <a:off x="0" y="2325189"/>
            <a:ext cx="187143" cy="2177142"/>
          </a:xfrm>
          <a:prstGeom prst="rect">
            <a:avLst/>
          </a:prstGeom>
          <a:solidFill>
            <a:srgbClr val="B7A4F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>
              <a:solidFill>
                <a:srgbClr val="8A6AFE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00C8F1-1492-4AB1-9DA1-627A1D3A3C76}"/>
              </a:ext>
            </a:extLst>
          </p:cNvPr>
          <p:cNvSpPr/>
          <p:nvPr/>
        </p:nvSpPr>
        <p:spPr bwMode="auto">
          <a:xfrm>
            <a:off x="267629" y="0"/>
            <a:ext cx="11441151" cy="504219"/>
          </a:xfrm>
          <a:prstGeom prst="rect">
            <a:avLst/>
          </a:pr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22DD903-DC6C-4569-AD12-283D0FD3D423}"/>
              </a:ext>
            </a:extLst>
          </p:cNvPr>
          <p:cNvCxnSpPr>
            <a:cxnSpLocks/>
          </p:cNvCxnSpPr>
          <p:nvPr/>
        </p:nvCxnSpPr>
        <p:spPr>
          <a:xfrm>
            <a:off x="5798751" y="1461076"/>
            <a:ext cx="217169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33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44533874-1C65-48E2-BF25-BFBA86A6373C}"/>
              </a:ext>
            </a:extLst>
          </p:cNvPr>
          <p:cNvSpPr/>
          <p:nvPr/>
        </p:nvSpPr>
        <p:spPr bwMode="auto">
          <a:xfrm>
            <a:off x="267629" y="0"/>
            <a:ext cx="11441151" cy="504219"/>
          </a:xfrm>
          <a:prstGeom prst="rect">
            <a:avLst/>
          </a:pr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3243AE7-6BB2-46AE-A686-34B56746D0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1529" y="0"/>
            <a:ext cx="4572000" cy="6858001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9998D4D-CC5A-41A2-82FE-E935A115B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7016" y="1791240"/>
            <a:ext cx="3571764" cy="1322832"/>
          </a:xfrm>
        </p:spPr>
        <p:txBody>
          <a:bodyPr/>
          <a:lstStyle/>
          <a:p>
            <a:r>
              <a:rPr lang="en-US" dirty="0"/>
              <a:t>Meet our ambitious Team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C249191-9768-4037-99E1-5C8215634EF1}"/>
              </a:ext>
            </a:extLst>
          </p:cNvPr>
          <p:cNvSpPr/>
          <p:nvPr/>
        </p:nvSpPr>
        <p:spPr bwMode="auto">
          <a:xfrm>
            <a:off x="4251087" y="1275257"/>
            <a:ext cx="3148057" cy="1229340"/>
          </a:xfrm>
          <a:prstGeom prst="rect">
            <a:avLst/>
          </a:prstGeom>
          <a:solidFill>
            <a:schemeClr val="bg1"/>
          </a:solidFill>
          <a:ln w="0">
            <a:noFill/>
            <a:prstDash val="solid"/>
            <a:round/>
            <a:headEnd/>
            <a:tailEnd/>
          </a:ln>
          <a:effectLst>
            <a:outerShdw blurRad="342900" sx="102000" sy="102000" algn="ctr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5B6C480-6F4A-44ED-9072-E810099EA670}"/>
              </a:ext>
            </a:extLst>
          </p:cNvPr>
          <p:cNvSpPr/>
          <p:nvPr/>
        </p:nvSpPr>
        <p:spPr bwMode="auto">
          <a:xfrm>
            <a:off x="736825" y="2814330"/>
            <a:ext cx="3148057" cy="1229340"/>
          </a:xfrm>
          <a:prstGeom prst="rect">
            <a:avLst/>
          </a:prstGeom>
          <a:solidFill>
            <a:schemeClr val="bg1"/>
          </a:solidFill>
          <a:ln w="0">
            <a:noFill/>
            <a:prstDash val="solid"/>
            <a:round/>
            <a:headEnd/>
            <a:tailEnd/>
          </a:ln>
          <a:effectLst>
            <a:outerShdw blurRad="342900" sx="102000" sy="102000" algn="ctr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B4067CC-2D73-4B0E-B97E-AF5067906FA9}"/>
              </a:ext>
            </a:extLst>
          </p:cNvPr>
          <p:cNvSpPr/>
          <p:nvPr/>
        </p:nvSpPr>
        <p:spPr bwMode="auto">
          <a:xfrm>
            <a:off x="4251087" y="2814330"/>
            <a:ext cx="3148057" cy="1229340"/>
          </a:xfrm>
          <a:prstGeom prst="rect">
            <a:avLst/>
          </a:prstGeom>
          <a:solidFill>
            <a:schemeClr val="bg1"/>
          </a:solidFill>
          <a:ln w="0">
            <a:noFill/>
            <a:prstDash val="solid"/>
            <a:round/>
            <a:headEnd/>
            <a:tailEnd/>
          </a:ln>
          <a:effectLst>
            <a:outerShdw blurRad="342900" sx="102000" sy="102000" algn="ctr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B5156F9-77FA-49B9-BABB-0E635D8308FE}"/>
              </a:ext>
            </a:extLst>
          </p:cNvPr>
          <p:cNvSpPr/>
          <p:nvPr/>
        </p:nvSpPr>
        <p:spPr bwMode="auto">
          <a:xfrm>
            <a:off x="736825" y="4351938"/>
            <a:ext cx="3148057" cy="1229340"/>
          </a:xfrm>
          <a:prstGeom prst="rect">
            <a:avLst/>
          </a:prstGeom>
          <a:solidFill>
            <a:schemeClr val="bg1"/>
          </a:solidFill>
          <a:ln w="0">
            <a:noFill/>
            <a:prstDash val="solid"/>
            <a:round/>
            <a:headEnd/>
            <a:tailEnd/>
          </a:ln>
          <a:effectLst>
            <a:outerShdw blurRad="342900" sx="102000" sy="102000" algn="ctr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2DB8820-9086-4AD7-B2DB-DF5CE1665EC5}"/>
              </a:ext>
            </a:extLst>
          </p:cNvPr>
          <p:cNvSpPr/>
          <p:nvPr/>
        </p:nvSpPr>
        <p:spPr bwMode="auto">
          <a:xfrm>
            <a:off x="4251087" y="4351938"/>
            <a:ext cx="3148057" cy="1229340"/>
          </a:xfrm>
          <a:prstGeom prst="rect">
            <a:avLst/>
          </a:prstGeom>
          <a:solidFill>
            <a:schemeClr val="bg1"/>
          </a:solidFill>
          <a:ln w="0">
            <a:noFill/>
            <a:prstDash val="solid"/>
            <a:round/>
            <a:headEnd/>
            <a:tailEnd/>
          </a:ln>
          <a:effectLst>
            <a:outerShdw blurRad="342900" sx="102000" sy="102000" algn="ctr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FE08E64-3030-4B56-9C57-9EE16FD8CA98}"/>
              </a:ext>
            </a:extLst>
          </p:cNvPr>
          <p:cNvSpPr/>
          <p:nvPr/>
        </p:nvSpPr>
        <p:spPr bwMode="auto">
          <a:xfrm>
            <a:off x="736825" y="1275257"/>
            <a:ext cx="3148057" cy="1229340"/>
          </a:xfrm>
          <a:prstGeom prst="rect">
            <a:avLst/>
          </a:prstGeom>
          <a:solidFill>
            <a:schemeClr val="bg1"/>
          </a:solidFill>
          <a:ln w="0">
            <a:noFill/>
            <a:prstDash val="solid"/>
            <a:round/>
            <a:headEnd/>
            <a:tailEnd/>
          </a:ln>
          <a:effectLst>
            <a:outerShdw blurRad="342900" sx="102000" sy="102000" algn="ctr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C16A41-B001-4608-8F00-EBB662F655DC}"/>
              </a:ext>
            </a:extLst>
          </p:cNvPr>
          <p:cNvSpPr txBox="1"/>
          <p:nvPr/>
        </p:nvSpPr>
        <p:spPr>
          <a:xfrm>
            <a:off x="8137016" y="3389212"/>
            <a:ext cx="3148057" cy="6177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/>
              <a:t>A team that can achieve anything when they stick together kind of like Avengers ;-)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A84A92-2E69-4F21-9C07-8AD5B9FE642F}"/>
              </a:ext>
            </a:extLst>
          </p:cNvPr>
          <p:cNvSpPr txBox="1"/>
          <p:nvPr/>
        </p:nvSpPr>
        <p:spPr>
          <a:xfrm>
            <a:off x="879514" y="1711294"/>
            <a:ext cx="2863486" cy="6177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/>
              <a:t>Leader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Machine Learning Developer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D6401-1081-4513-BA1F-4A0393B1BDA7}"/>
              </a:ext>
            </a:extLst>
          </p:cNvPr>
          <p:cNvSpPr txBox="1"/>
          <p:nvPr/>
        </p:nvSpPr>
        <p:spPr>
          <a:xfrm>
            <a:off x="879513" y="1458137"/>
            <a:ext cx="286348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1600" b="1" dirty="0"/>
              <a:t>Rutvik Shiyani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F34062-4EEC-4AC4-A8CE-D7BC1C83334F}"/>
              </a:ext>
            </a:extLst>
          </p:cNvPr>
          <p:cNvSpPr txBox="1"/>
          <p:nvPr/>
        </p:nvSpPr>
        <p:spPr>
          <a:xfrm>
            <a:off x="4390539" y="1844342"/>
            <a:ext cx="2863486" cy="3407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/>
              <a:t>UI Designer and Frontend Developer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A37F1D-7626-4C7D-975E-41919F106EBD}"/>
              </a:ext>
            </a:extLst>
          </p:cNvPr>
          <p:cNvSpPr txBox="1"/>
          <p:nvPr/>
        </p:nvSpPr>
        <p:spPr>
          <a:xfrm>
            <a:off x="4390538" y="1452686"/>
            <a:ext cx="286348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1600" b="1" dirty="0"/>
              <a:t>Anjali Patel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72915F-7752-4B20-A5E8-6C086EEB6166}"/>
              </a:ext>
            </a:extLst>
          </p:cNvPr>
          <p:cNvSpPr txBox="1"/>
          <p:nvPr/>
        </p:nvSpPr>
        <p:spPr>
          <a:xfrm>
            <a:off x="879514" y="3388866"/>
            <a:ext cx="2863486" cy="3407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/>
              <a:t>Cloud Manager and Backend Developer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56DBCC-FD02-499D-8538-34E46F66204D}"/>
              </a:ext>
            </a:extLst>
          </p:cNvPr>
          <p:cNvSpPr txBox="1"/>
          <p:nvPr/>
        </p:nvSpPr>
        <p:spPr>
          <a:xfrm>
            <a:off x="879513" y="2997210"/>
            <a:ext cx="286348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1600" b="1" dirty="0" err="1"/>
              <a:t>Akshay</a:t>
            </a:r>
            <a:r>
              <a:rPr lang="en-US" sz="1600" b="1" dirty="0"/>
              <a:t> </a:t>
            </a:r>
            <a:r>
              <a:rPr lang="en-US" sz="1600" b="1" dirty="0" err="1"/>
              <a:t>Sorathia</a:t>
            </a:r>
            <a:endParaRPr lang="en-US" sz="16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0E3C54-6762-4301-8CE5-2CAE8689A1C0}"/>
              </a:ext>
            </a:extLst>
          </p:cNvPr>
          <p:cNvSpPr txBox="1"/>
          <p:nvPr/>
        </p:nvSpPr>
        <p:spPr>
          <a:xfrm>
            <a:off x="4390539" y="3383415"/>
            <a:ext cx="2863486" cy="3407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/>
              <a:t>Project Designer and ML Developer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3FE0C3-FC9D-41E8-B05F-BF4AD0762142}"/>
              </a:ext>
            </a:extLst>
          </p:cNvPr>
          <p:cNvSpPr txBox="1"/>
          <p:nvPr/>
        </p:nvSpPr>
        <p:spPr>
          <a:xfrm>
            <a:off x="4390538" y="2991759"/>
            <a:ext cx="286348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1600" b="1" dirty="0"/>
              <a:t>Amit Dubey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CF54F7-B784-4EBE-A77F-621096C6C9CA}"/>
              </a:ext>
            </a:extLst>
          </p:cNvPr>
          <p:cNvSpPr txBox="1"/>
          <p:nvPr/>
        </p:nvSpPr>
        <p:spPr>
          <a:xfrm>
            <a:off x="879514" y="4921023"/>
            <a:ext cx="2863486" cy="3407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/>
              <a:t>UI Designer and Frontend Developer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F620FE-34E0-4F96-9DD4-B714C593E7C8}"/>
              </a:ext>
            </a:extLst>
          </p:cNvPr>
          <p:cNvSpPr txBox="1"/>
          <p:nvPr/>
        </p:nvSpPr>
        <p:spPr>
          <a:xfrm>
            <a:off x="879513" y="4529367"/>
            <a:ext cx="286348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1600" b="1" dirty="0"/>
              <a:t>Mahavir Gohil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DF8D61-EA96-473F-A4A0-E19E7BB0F1E2}"/>
              </a:ext>
            </a:extLst>
          </p:cNvPr>
          <p:cNvSpPr txBox="1"/>
          <p:nvPr/>
        </p:nvSpPr>
        <p:spPr>
          <a:xfrm>
            <a:off x="4390539" y="4915572"/>
            <a:ext cx="2863486" cy="3407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/>
              <a:t>Database and Security Manager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339971-179F-4558-96BC-94424CAD8E6A}"/>
              </a:ext>
            </a:extLst>
          </p:cNvPr>
          <p:cNvSpPr txBox="1"/>
          <p:nvPr/>
        </p:nvSpPr>
        <p:spPr>
          <a:xfrm>
            <a:off x="4390538" y="4523916"/>
            <a:ext cx="286348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1600" b="1" dirty="0" err="1"/>
              <a:t>Takshil</a:t>
            </a:r>
            <a:r>
              <a:rPr lang="en-US" sz="1600" b="1" dirty="0"/>
              <a:t> Patel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D280A79-156A-4279-B218-3C866212CC64}"/>
              </a:ext>
            </a:extLst>
          </p:cNvPr>
          <p:cNvSpPr txBox="1"/>
          <p:nvPr/>
        </p:nvSpPr>
        <p:spPr>
          <a:xfrm>
            <a:off x="2547244" y="1315355"/>
            <a:ext cx="129211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b="1" dirty="0">
                <a:solidFill>
                  <a:srgbClr val="8A6AFE"/>
                </a:solidFill>
                <a:latin typeface="+mj-lt"/>
              </a:rPr>
              <a:t>17DCS062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A3F5351-5628-4930-B1F4-2ADE9BE25C81}"/>
              </a:ext>
            </a:extLst>
          </p:cNvPr>
          <p:cNvSpPr txBox="1"/>
          <p:nvPr/>
        </p:nvSpPr>
        <p:spPr>
          <a:xfrm>
            <a:off x="5994400" y="1315355"/>
            <a:ext cx="13744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+mj-lt"/>
              </a:rPr>
              <a:t>18DCS064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5073582-81D8-461A-A2D7-746C2205574F}"/>
              </a:ext>
            </a:extLst>
          </p:cNvPr>
          <p:cNvSpPr txBox="1"/>
          <p:nvPr/>
        </p:nvSpPr>
        <p:spPr>
          <a:xfrm>
            <a:off x="2547244" y="2862083"/>
            <a:ext cx="131456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+mj-lt"/>
              </a:rPr>
              <a:t>17DCS064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D6A79F-8EC7-4DC9-979D-86C9D6457EE1}"/>
              </a:ext>
            </a:extLst>
          </p:cNvPr>
          <p:cNvSpPr txBox="1"/>
          <p:nvPr/>
        </p:nvSpPr>
        <p:spPr>
          <a:xfrm>
            <a:off x="5994400" y="2862083"/>
            <a:ext cx="138404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+mj-lt"/>
              </a:rPr>
              <a:t>17DCS011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11AEDC8-F503-4BE0-AC1F-FCF5B6A3C2CE}"/>
              </a:ext>
            </a:extLst>
          </p:cNvPr>
          <p:cNvSpPr txBox="1"/>
          <p:nvPr/>
        </p:nvSpPr>
        <p:spPr>
          <a:xfrm>
            <a:off x="2547244" y="4407346"/>
            <a:ext cx="131776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+mj-lt"/>
              </a:rPr>
              <a:t>17DCS017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184A78-14A2-4608-B3C8-ED58D4C8D8FF}"/>
              </a:ext>
            </a:extLst>
          </p:cNvPr>
          <p:cNvSpPr txBox="1"/>
          <p:nvPr/>
        </p:nvSpPr>
        <p:spPr>
          <a:xfrm>
            <a:off x="6096000" y="4407346"/>
            <a:ext cx="127843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+mj-lt"/>
              </a:rPr>
              <a:t>17DCS049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9EC0A12-F830-4118-8215-603390A6F240}"/>
              </a:ext>
            </a:extLst>
          </p:cNvPr>
          <p:cNvSpPr/>
          <p:nvPr/>
        </p:nvSpPr>
        <p:spPr bwMode="auto">
          <a:xfrm>
            <a:off x="-21529" y="2329027"/>
            <a:ext cx="187143" cy="2177142"/>
          </a:xfrm>
          <a:prstGeom prst="rect">
            <a:avLst/>
          </a:prstGeom>
          <a:solidFill>
            <a:srgbClr val="B7A4F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>
              <a:solidFill>
                <a:srgbClr val="8A6A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09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2" grpId="0" animBg="1"/>
      <p:bldP spid="53" grpId="0" animBg="1"/>
      <p:bldP spid="54" grpId="0" animBg="1"/>
      <p:bldP spid="55" grpId="0" animBg="1"/>
      <p:bldP spid="56" grpId="0" animBg="1"/>
      <p:bldP spid="51" grpId="0" animBg="1"/>
      <p:bldP spid="5" grpId="0"/>
      <p:bldP spid="6" grpId="0"/>
      <p:bldP spid="7" grpId="0"/>
      <p:bldP spid="19" grpId="0"/>
      <p:bldP spid="20" grpId="0"/>
      <p:bldP spid="23" grpId="0"/>
      <p:bldP spid="24" grpId="0"/>
      <p:bldP spid="27" grpId="0"/>
      <p:bldP spid="28" grpId="0"/>
      <p:bldP spid="31" grpId="0"/>
      <p:bldP spid="32" grpId="0"/>
      <p:bldP spid="35" grpId="0"/>
      <p:bldP spid="36" grpId="0"/>
      <p:bldP spid="41" grpId="0"/>
      <p:bldP spid="44" grpId="0"/>
      <p:bldP spid="45" grpId="0"/>
      <p:bldP spid="46" grpId="0"/>
      <p:bldP spid="47" grpId="0"/>
      <p:bldP spid="4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103C66-EB4E-4740-8276-743F283C8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F6BAC5-4049-4E93-B6A2-5FB8E6191FCD}"/>
              </a:ext>
            </a:extLst>
          </p:cNvPr>
          <p:cNvSpPr txBox="1"/>
          <p:nvPr/>
        </p:nvSpPr>
        <p:spPr>
          <a:xfrm>
            <a:off x="1159728" y="5248908"/>
            <a:ext cx="4907990" cy="8947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200" dirty="0"/>
              <a:t>Prosperous farmers mean more employment, more prosperity for the workers and the businessmen of every industrial area in the whole country.</a:t>
            </a:r>
          </a:p>
          <a:p>
            <a:pPr algn="r">
              <a:lnSpc>
                <a:spcPct val="150000"/>
              </a:lnSpc>
            </a:pPr>
            <a:r>
              <a:rPr lang="en-US" sz="1200" b="1" dirty="0">
                <a:solidFill>
                  <a:srgbClr val="8A6AFE"/>
                </a:solidFill>
              </a:rPr>
              <a:t>Franklin D. Roosevelt  </a:t>
            </a:r>
          </a:p>
        </p:txBody>
      </p:sp>
      <p:pic>
        <p:nvPicPr>
          <p:cNvPr id="7" name="Picture Placeholder 6" descr="A picture containing indoor, many, filled, building&#10;&#10;Description automatically generated">
            <a:extLst>
              <a:ext uri="{FF2B5EF4-FFF2-40B4-BE49-F238E27FC236}">
                <a16:creationId xmlns:a16="http://schemas.microsoft.com/office/drawing/2014/main" id="{7B143579-A007-4B4A-B4A4-BD413F3089B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26" b="22126"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734AD0-3597-45BC-A467-14F4CA28B9AF}"/>
              </a:ext>
            </a:extLst>
          </p:cNvPr>
          <p:cNvSpPr/>
          <p:nvPr/>
        </p:nvSpPr>
        <p:spPr bwMode="auto">
          <a:xfrm>
            <a:off x="0" y="2325189"/>
            <a:ext cx="187143" cy="2177142"/>
          </a:xfrm>
          <a:prstGeom prst="rect">
            <a:avLst/>
          </a:prstGeom>
          <a:solidFill>
            <a:srgbClr val="B7A4F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>
              <a:solidFill>
                <a:srgbClr val="8A6AFE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FA20E8-C4B0-429E-985C-0BDBE6A56691}"/>
              </a:ext>
            </a:extLst>
          </p:cNvPr>
          <p:cNvSpPr/>
          <p:nvPr/>
        </p:nvSpPr>
        <p:spPr bwMode="auto">
          <a:xfrm>
            <a:off x="267629" y="0"/>
            <a:ext cx="11441151" cy="504219"/>
          </a:xfrm>
          <a:prstGeom prst="rect">
            <a:avLst/>
          </a:pr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83A267C-C1C8-4C6F-9718-26D89FCD64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738" y="5183347"/>
            <a:ext cx="3429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6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small, sitting, perched, flower&#10;&#10;Description automatically generated">
            <a:extLst>
              <a:ext uri="{FF2B5EF4-FFF2-40B4-BE49-F238E27FC236}">
                <a16:creationId xmlns:a16="http://schemas.microsoft.com/office/drawing/2014/main" id="{CC0A01B2-C267-4D16-B85E-688ED073D22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89" b="11089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398F6FE-F738-4A15-B8AF-2C8C2A9B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DD91CA-335F-4C90-B312-D44E63A174D2}"/>
              </a:ext>
            </a:extLst>
          </p:cNvPr>
          <p:cNvSpPr txBox="1"/>
          <p:nvPr/>
        </p:nvSpPr>
        <p:spPr>
          <a:xfrm>
            <a:off x="970671" y="3237002"/>
            <a:ext cx="3220329" cy="22699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/>
              <a:t>Artificial Intelligence based Solution which may calculate the probability of future market trend based on past years data and suggest a suitable pricing model for the sale of cotton .</a:t>
            </a:r>
            <a:endParaRPr lang="en-US" dirty="0">
              <a:solidFill>
                <a:schemeClr val="bg1">
                  <a:lumMod val="50000"/>
                </a:schemeClr>
              </a:solidFill>
              <a:latin typeface="Source Sans Pro Light" panose="020B0403030403020204" pitchFamily="34" charset="-1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AC49BD-F089-486E-9D95-F32148A0044C}"/>
              </a:ext>
            </a:extLst>
          </p:cNvPr>
          <p:cNvSpPr/>
          <p:nvPr/>
        </p:nvSpPr>
        <p:spPr bwMode="auto">
          <a:xfrm>
            <a:off x="7232650" y="4132757"/>
            <a:ext cx="3988679" cy="1229340"/>
          </a:xfrm>
          <a:prstGeom prst="rect">
            <a:avLst/>
          </a:prstGeom>
          <a:solidFill>
            <a:schemeClr val="bg1"/>
          </a:solidFill>
          <a:ln w="0">
            <a:noFill/>
            <a:prstDash val="solid"/>
            <a:round/>
            <a:headEnd/>
            <a:tailEnd/>
          </a:ln>
          <a:effectLst>
            <a:outerShdw blurRad="342900" sx="102000" sy="102000" algn="ctr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5DBD44-47FB-4034-B086-09085B2B2DF8}"/>
              </a:ext>
            </a:extLst>
          </p:cNvPr>
          <p:cNvSpPr txBox="1"/>
          <p:nvPr/>
        </p:nvSpPr>
        <p:spPr>
          <a:xfrm>
            <a:off x="8046720" y="4702131"/>
            <a:ext cx="3032727" cy="3510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50" dirty="0"/>
              <a:t>Jute Board of India, Textile Ministry of India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22728C-ED36-409C-B519-6994CF3BCF6D}"/>
              </a:ext>
            </a:extLst>
          </p:cNvPr>
          <p:cNvSpPr txBox="1"/>
          <p:nvPr/>
        </p:nvSpPr>
        <p:spPr>
          <a:xfrm>
            <a:off x="8046720" y="4411049"/>
            <a:ext cx="286348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1600" b="1" dirty="0"/>
              <a:t>AR256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A422291-5A63-4129-964E-7F7816535928}"/>
              </a:ext>
            </a:extLst>
          </p:cNvPr>
          <p:cNvCxnSpPr>
            <a:cxnSpLocks/>
          </p:cNvCxnSpPr>
          <p:nvPr/>
        </p:nvCxnSpPr>
        <p:spPr>
          <a:xfrm flipV="1">
            <a:off x="11469183" y="4009981"/>
            <a:ext cx="0" cy="13843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ADE2B17-DD1F-4C5D-AD0C-5B23728E8F55}"/>
              </a:ext>
            </a:extLst>
          </p:cNvPr>
          <p:cNvSpPr/>
          <p:nvPr/>
        </p:nvSpPr>
        <p:spPr bwMode="auto">
          <a:xfrm>
            <a:off x="7687442" y="4593431"/>
            <a:ext cx="229994" cy="262850"/>
          </a:xfrm>
          <a:custGeom>
            <a:avLst/>
            <a:gdLst/>
            <a:ahLst/>
            <a:cxnLst/>
            <a:rect l="l" t="t" r="r" b="b"/>
            <a:pathLst>
              <a:path w="308372" h="352425">
                <a:moveTo>
                  <a:pt x="220266" y="137666"/>
                </a:moveTo>
                <a:cubicBezTo>
                  <a:pt x="215586" y="137784"/>
                  <a:pt x="211692" y="139397"/>
                  <a:pt x="208585" y="142505"/>
                </a:cubicBezTo>
                <a:cubicBezTo>
                  <a:pt x="205477" y="145613"/>
                  <a:pt x="203864" y="149506"/>
                  <a:pt x="203746" y="154186"/>
                </a:cubicBezTo>
                <a:cubicBezTo>
                  <a:pt x="203864" y="158866"/>
                  <a:pt x="205477" y="162760"/>
                  <a:pt x="208585" y="165868"/>
                </a:cubicBezTo>
                <a:cubicBezTo>
                  <a:pt x="211692" y="168975"/>
                  <a:pt x="215586" y="170588"/>
                  <a:pt x="220266" y="170706"/>
                </a:cubicBezTo>
                <a:cubicBezTo>
                  <a:pt x="224946" y="170588"/>
                  <a:pt x="228840" y="168975"/>
                  <a:pt x="231947" y="165868"/>
                </a:cubicBezTo>
                <a:cubicBezTo>
                  <a:pt x="235055" y="162760"/>
                  <a:pt x="236668" y="158866"/>
                  <a:pt x="236786" y="154186"/>
                </a:cubicBezTo>
                <a:cubicBezTo>
                  <a:pt x="236668" y="149506"/>
                  <a:pt x="235055" y="145613"/>
                  <a:pt x="231947" y="142505"/>
                </a:cubicBezTo>
                <a:cubicBezTo>
                  <a:pt x="228840" y="139397"/>
                  <a:pt x="224946" y="137784"/>
                  <a:pt x="220266" y="137666"/>
                </a:cubicBezTo>
                <a:close/>
                <a:moveTo>
                  <a:pt x="88106" y="137666"/>
                </a:moveTo>
                <a:cubicBezTo>
                  <a:pt x="83427" y="137784"/>
                  <a:pt x="79533" y="139397"/>
                  <a:pt x="76425" y="142505"/>
                </a:cubicBezTo>
                <a:cubicBezTo>
                  <a:pt x="73318" y="145613"/>
                  <a:pt x="71705" y="149506"/>
                  <a:pt x="71587" y="154186"/>
                </a:cubicBezTo>
                <a:cubicBezTo>
                  <a:pt x="71705" y="158866"/>
                  <a:pt x="73318" y="162760"/>
                  <a:pt x="76425" y="165868"/>
                </a:cubicBezTo>
                <a:cubicBezTo>
                  <a:pt x="79533" y="168975"/>
                  <a:pt x="83427" y="170588"/>
                  <a:pt x="88106" y="170706"/>
                </a:cubicBezTo>
                <a:cubicBezTo>
                  <a:pt x="92786" y="170588"/>
                  <a:pt x="96680" y="168975"/>
                  <a:pt x="99788" y="165868"/>
                </a:cubicBezTo>
                <a:cubicBezTo>
                  <a:pt x="102895" y="162760"/>
                  <a:pt x="104508" y="158866"/>
                  <a:pt x="104626" y="154186"/>
                </a:cubicBezTo>
                <a:cubicBezTo>
                  <a:pt x="104508" y="149506"/>
                  <a:pt x="102895" y="145613"/>
                  <a:pt x="99788" y="142505"/>
                </a:cubicBezTo>
                <a:cubicBezTo>
                  <a:pt x="96680" y="139397"/>
                  <a:pt x="92786" y="137784"/>
                  <a:pt x="88106" y="137666"/>
                </a:cubicBezTo>
                <a:close/>
                <a:moveTo>
                  <a:pt x="154186" y="44053"/>
                </a:moveTo>
                <a:cubicBezTo>
                  <a:pt x="141723" y="44371"/>
                  <a:pt x="131345" y="48677"/>
                  <a:pt x="123050" y="56971"/>
                </a:cubicBezTo>
                <a:cubicBezTo>
                  <a:pt x="114756" y="65265"/>
                  <a:pt x="110450" y="75644"/>
                  <a:pt x="110133" y="88107"/>
                </a:cubicBezTo>
                <a:lnTo>
                  <a:pt x="110133" y="110133"/>
                </a:lnTo>
                <a:lnTo>
                  <a:pt x="198239" y="110133"/>
                </a:lnTo>
                <a:lnTo>
                  <a:pt x="198239" y="88107"/>
                </a:lnTo>
                <a:cubicBezTo>
                  <a:pt x="197922" y="75644"/>
                  <a:pt x="193616" y="65265"/>
                  <a:pt x="185322" y="56971"/>
                </a:cubicBezTo>
                <a:cubicBezTo>
                  <a:pt x="177028" y="48677"/>
                  <a:pt x="166649" y="44371"/>
                  <a:pt x="154186" y="44053"/>
                </a:cubicBezTo>
                <a:close/>
                <a:moveTo>
                  <a:pt x="154186" y="0"/>
                </a:moveTo>
                <a:cubicBezTo>
                  <a:pt x="179112" y="635"/>
                  <a:pt x="199869" y="9247"/>
                  <a:pt x="216457" y="25835"/>
                </a:cubicBezTo>
                <a:cubicBezTo>
                  <a:pt x="233046" y="42424"/>
                  <a:pt x="241658" y="63181"/>
                  <a:pt x="242292" y="88107"/>
                </a:cubicBezTo>
                <a:lnTo>
                  <a:pt x="242292" y="110133"/>
                </a:lnTo>
                <a:lnTo>
                  <a:pt x="308372" y="110133"/>
                </a:lnTo>
                <a:lnTo>
                  <a:pt x="308372" y="297359"/>
                </a:lnTo>
                <a:cubicBezTo>
                  <a:pt x="307978" y="312959"/>
                  <a:pt x="302602" y="325938"/>
                  <a:pt x="292244" y="336297"/>
                </a:cubicBezTo>
                <a:cubicBezTo>
                  <a:pt x="281885" y="346655"/>
                  <a:pt x="268906" y="352032"/>
                  <a:pt x="253306" y="352425"/>
                </a:cubicBezTo>
                <a:lnTo>
                  <a:pt x="55067" y="352425"/>
                </a:lnTo>
                <a:cubicBezTo>
                  <a:pt x="39467" y="352032"/>
                  <a:pt x="26488" y="346655"/>
                  <a:pt x="16129" y="336297"/>
                </a:cubicBezTo>
                <a:cubicBezTo>
                  <a:pt x="5770" y="325938"/>
                  <a:pt x="394" y="312959"/>
                  <a:pt x="0" y="297359"/>
                </a:cubicBezTo>
                <a:lnTo>
                  <a:pt x="0" y="110133"/>
                </a:lnTo>
                <a:lnTo>
                  <a:pt x="66080" y="110133"/>
                </a:lnTo>
                <a:lnTo>
                  <a:pt x="66080" y="88107"/>
                </a:lnTo>
                <a:cubicBezTo>
                  <a:pt x="66715" y="63181"/>
                  <a:pt x="75326" y="42424"/>
                  <a:pt x="91915" y="25835"/>
                </a:cubicBezTo>
                <a:cubicBezTo>
                  <a:pt x="108503" y="9247"/>
                  <a:pt x="129260" y="635"/>
                  <a:pt x="154186" y="0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93A73C4-9B48-4C2D-82AB-7BC24E99F377}"/>
              </a:ext>
            </a:extLst>
          </p:cNvPr>
          <p:cNvSpPr/>
          <p:nvPr/>
        </p:nvSpPr>
        <p:spPr bwMode="auto">
          <a:xfrm>
            <a:off x="7438320" y="4563709"/>
            <a:ext cx="46647" cy="46647"/>
          </a:xfrm>
          <a:prstGeom prst="ellipse">
            <a:avLst/>
          </a:prstGeom>
          <a:solidFill>
            <a:schemeClr val="bg2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F0853F6-A143-4106-A80A-E22D68A6A7B7}"/>
              </a:ext>
            </a:extLst>
          </p:cNvPr>
          <p:cNvSpPr/>
          <p:nvPr/>
        </p:nvSpPr>
        <p:spPr bwMode="auto">
          <a:xfrm>
            <a:off x="7438319" y="4718245"/>
            <a:ext cx="46647" cy="46647"/>
          </a:xfrm>
          <a:prstGeom prst="ellipse">
            <a:avLst/>
          </a:prstGeom>
          <a:solidFill>
            <a:schemeClr val="bg2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EBA7B26-E11C-453E-9209-B560B0655802}"/>
              </a:ext>
            </a:extLst>
          </p:cNvPr>
          <p:cNvSpPr/>
          <p:nvPr/>
        </p:nvSpPr>
        <p:spPr bwMode="auto">
          <a:xfrm>
            <a:off x="7438318" y="4872781"/>
            <a:ext cx="46647" cy="46647"/>
          </a:xfrm>
          <a:prstGeom prst="ellipse">
            <a:avLst/>
          </a:prstGeom>
          <a:solidFill>
            <a:schemeClr val="bg2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EF6FEB-D8E5-42CA-87CD-7999BF058E94}"/>
              </a:ext>
            </a:extLst>
          </p:cNvPr>
          <p:cNvSpPr/>
          <p:nvPr/>
        </p:nvSpPr>
        <p:spPr bwMode="auto">
          <a:xfrm>
            <a:off x="0" y="2325189"/>
            <a:ext cx="187143" cy="2177142"/>
          </a:xfrm>
          <a:prstGeom prst="rect">
            <a:avLst/>
          </a:prstGeom>
          <a:solidFill>
            <a:srgbClr val="B7A4F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>
              <a:solidFill>
                <a:srgbClr val="8A6AFE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AAECAD-8E16-4291-A62C-12B538F03B1C}"/>
              </a:ext>
            </a:extLst>
          </p:cNvPr>
          <p:cNvSpPr/>
          <p:nvPr/>
        </p:nvSpPr>
        <p:spPr bwMode="auto">
          <a:xfrm>
            <a:off x="400594" y="174171"/>
            <a:ext cx="11068589" cy="252759"/>
          </a:xfrm>
          <a:prstGeom prst="rect">
            <a:avLst/>
          </a:pr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069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0" grpId="0" animBg="1"/>
      <p:bldP spid="11" grpId="0"/>
      <p:bldP spid="12" grpId="0"/>
      <p:bldP spid="17" grpId="0" animBg="1"/>
      <p:bldP spid="18" grpId="0" animBg="1"/>
      <p:bldP spid="19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indoor, cat, sitting, small&#10;&#10;Description automatically generated">
            <a:extLst>
              <a:ext uri="{FF2B5EF4-FFF2-40B4-BE49-F238E27FC236}">
                <a16:creationId xmlns:a16="http://schemas.microsoft.com/office/drawing/2014/main" id="{616D31CF-B5E5-40EF-808C-70019DAE6B7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11" b="18611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F89861E-8758-4ADF-BD67-E0DF8C85A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7760" y="862681"/>
            <a:ext cx="6037657" cy="1348038"/>
          </a:xfrm>
        </p:spPr>
        <p:txBody>
          <a:bodyPr/>
          <a:lstStyle/>
          <a:p>
            <a:r>
              <a:rPr lang="en-US" dirty="0"/>
              <a:t>The Most Essential crop.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11B85E1-32F9-448D-9718-361AEE1801D7}"/>
              </a:ext>
            </a:extLst>
          </p:cNvPr>
          <p:cNvSpPr/>
          <p:nvPr/>
        </p:nvSpPr>
        <p:spPr bwMode="auto">
          <a:xfrm>
            <a:off x="660400" y="3428475"/>
            <a:ext cx="2940049" cy="2768599"/>
          </a:xfrm>
          <a:prstGeom prst="rect">
            <a:avLst/>
          </a:prstGeom>
          <a:solidFill>
            <a:schemeClr val="bg1"/>
          </a:solidFill>
          <a:ln w="0">
            <a:noFill/>
            <a:prstDash val="solid"/>
            <a:round/>
            <a:headEnd/>
            <a:tailEnd/>
          </a:ln>
          <a:effectLst>
            <a:outerShdw blurRad="342900" sx="102000" sy="102000" algn="ctr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D874A8-EFB0-4654-B88F-8886E198888F}"/>
              </a:ext>
            </a:extLst>
          </p:cNvPr>
          <p:cNvSpPr txBox="1"/>
          <p:nvPr/>
        </p:nvSpPr>
        <p:spPr>
          <a:xfrm>
            <a:off x="4647760" y="2149864"/>
            <a:ext cx="5544429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dirty="0"/>
              <a:t>It plays a major role in sustaining the livelihood of an estimated </a:t>
            </a:r>
            <a:r>
              <a:rPr lang="en-US" sz="1400" b="1" dirty="0">
                <a:solidFill>
                  <a:srgbClr val="8A6AFE"/>
                </a:solidFill>
              </a:rPr>
              <a:t>5.8 million cotton farmers </a:t>
            </a:r>
            <a:r>
              <a:rPr lang="en-US" sz="1400" dirty="0"/>
              <a:t>and </a:t>
            </a:r>
            <a:r>
              <a:rPr lang="en-US" sz="1400" b="1" dirty="0">
                <a:solidFill>
                  <a:srgbClr val="8A6AFE"/>
                </a:solidFill>
              </a:rPr>
              <a:t>40- 50 million people engaged in related activities </a:t>
            </a:r>
            <a:r>
              <a:rPr lang="en-US" sz="1400" dirty="0"/>
              <a:t>such as cotton processing and trade.</a:t>
            </a:r>
            <a:endParaRPr lang="en-IN" sz="14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3E8FB6-000F-4D83-9204-E170AC6D06E7}"/>
              </a:ext>
            </a:extLst>
          </p:cNvPr>
          <p:cNvSpPr/>
          <p:nvPr/>
        </p:nvSpPr>
        <p:spPr bwMode="auto">
          <a:xfrm>
            <a:off x="6096000" y="3628571"/>
            <a:ext cx="2378528" cy="2369458"/>
          </a:xfrm>
          <a:prstGeom prst="rect">
            <a:avLst/>
          </a:prstGeom>
          <a:solidFill>
            <a:schemeClr val="bg1"/>
          </a:solidFill>
          <a:ln w="0">
            <a:noFill/>
            <a:prstDash val="solid"/>
            <a:round/>
            <a:headEnd/>
            <a:tailEnd/>
          </a:ln>
          <a:effectLst>
            <a:outerShdw blurRad="342900" sx="102000" sy="102000" algn="ctr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97BFAB-D87D-4D02-B09C-EAE28CE7F1E4}"/>
              </a:ext>
            </a:extLst>
          </p:cNvPr>
          <p:cNvSpPr/>
          <p:nvPr/>
        </p:nvSpPr>
        <p:spPr bwMode="auto">
          <a:xfrm>
            <a:off x="8641542" y="3566337"/>
            <a:ext cx="2378528" cy="2369458"/>
          </a:xfrm>
          <a:prstGeom prst="rect">
            <a:avLst/>
          </a:prstGeom>
          <a:solidFill>
            <a:schemeClr val="bg1"/>
          </a:solidFill>
          <a:ln w="0">
            <a:noFill/>
            <a:prstDash val="solid"/>
            <a:round/>
            <a:headEnd/>
            <a:tailEnd/>
          </a:ln>
          <a:effectLst>
            <a:outerShdw blurRad="342900" sx="102000" sy="102000" algn="ctr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C863A8C-16C4-4037-81F2-3AE17C9F4262}"/>
              </a:ext>
            </a:extLst>
          </p:cNvPr>
          <p:cNvCxnSpPr>
            <a:cxnSpLocks/>
          </p:cNvCxnSpPr>
          <p:nvPr/>
        </p:nvCxnSpPr>
        <p:spPr>
          <a:xfrm flipV="1">
            <a:off x="11576969" y="4015851"/>
            <a:ext cx="0" cy="165215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E21352C-EF6D-42C5-96D3-42F3A2195CD6}"/>
              </a:ext>
            </a:extLst>
          </p:cNvPr>
          <p:cNvSpPr txBox="1"/>
          <p:nvPr/>
        </p:nvSpPr>
        <p:spPr>
          <a:xfrm>
            <a:off x="944205" y="4639661"/>
            <a:ext cx="264181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/>
              <a:t>Total global fibre production.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08225FF-7304-4170-B7A9-6A9B2C5B20C7}"/>
              </a:ext>
            </a:extLst>
          </p:cNvPr>
          <p:cNvSpPr txBox="1"/>
          <p:nvPr/>
        </p:nvSpPr>
        <p:spPr>
          <a:xfrm>
            <a:off x="944206" y="4182212"/>
            <a:ext cx="237049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+mj-lt"/>
              </a:rPr>
              <a:t>25%</a:t>
            </a:r>
          </a:p>
        </p:txBody>
      </p:sp>
      <p:pic>
        <p:nvPicPr>
          <p:cNvPr id="10" name="Picture Placeholder 9" descr="A picture containing man, looking, sitting, cat&#10;&#10;Description automatically generated">
            <a:extLst>
              <a:ext uri="{FF2B5EF4-FFF2-40B4-BE49-F238E27FC236}">
                <a16:creationId xmlns:a16="http://schemas.microsoft.com/office/drawing/2014/main" id="{ADC755A3-29FF-478A-A24F-FDB74B28737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" t="35970" r="-109" b="11060"/>
          <a:stretch/>
        </p:blipFill>
        <p:spPr>
          <a:xfrm>
            <a:off x="660401" y="660400"/>
            <a:ext cx="2940049" cy="2768600"/>
          </a:xfr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768AF16-8308-4E06-8EFA-1D4D22C578A1}"/>
              </a:ext>
            </a:extLst>
          </p:cNvPr>
          <p:cNvSpPr txBox="1"/>
          <p:nvPr/>
        </p:nvSpPr>
        <p:spPr>
          <a:xfrm>
            <a:off x="944206" y="4880562"/>
            <a:ext cx="2370494" cy="6177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/>
              <a:t>one of the most important cash crops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9F4B5D61-4029-45F0-9634-25EAF00FBB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14292" y="4095475"/>
            <a:ext cx="252413" cy="160626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38D5A2CE-3F42-4D7A-8F46-743CFCAAE9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07461" y="4044099"/>
            <a:ext cx="257175" cy="27622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84BBE18-51F2-481F-BA71-4FF4ED1C3345}"/>
              </a:ext>
            </a:extLst>
          </p:cNvPr>
          <p:cNvSpPr txBox="1"/>
          <p:nvPr/>
        </p:nvSpPr>
        <p:spPr>
          <a:xfrm>
            <a:off x="6297384" y="4581789"/>
            <a:ext cx="219157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/>
              <a:t>126.07 lakh hectares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2CA217-BF30-4FA4-8930-7A9A7DCF1BBC}"/>
              </a:ext>
            </a:extLst>
          </p:cNvPr>
          <p:cNvSpPr txBox="1"/>
          <p:nvPr/>
        </p:nvSpPr>
        <p:spPr>
          <a:xfrm>
            <a:off x="8818800" y="4581789"/>
            <a:ext cx="219157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/>
              <a:t>India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5E5931-F9A1-4273-9AFC-3B796938F561}"/>
              </a:ext>
            </a:extLst>
          </p:cNvPr>
          <p:cNvSpPr txBox="1"/>
          <p:nvPr/>
        </p:nvSpPr>
        <p:spPr>
          <a:xfrm>
            <a:off x="6297384" y="5015198"/>
            <a:ext cx="21150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/>
              <a:t>land under cotton cultivation</a:t>
            </a:r>
          </a:p>
          <a:p>
            <a:r>
              <a:rPr lang="en-US" sz="1200" dirty="0"/>
              <a:t>(highest in the world)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F69179-CA87-4C14-9E40-A7CBD3FFDACE}"/>
              </a:ext>
            </a:extLst>
          </p:cNvPr>
          <p:cNvSpPr txBox="1"/>
          <p:nvPr/>
        </p:nvSpPr>
        <p:spPr>
          <a:xfrm>
            <a:off x="8818800" y="5031447"/>
            <a:ext cx="21150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/>
              <a:t>accounts for more than 20%</a:t>
            </a:r>
          </a:p>
          <a:p>
            <a:r>
              <a:rPr lang="en-US" sz="1200" dirty="0"/>
              <a:t>of the total production 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B4E287B-F56C-4F5D-A1BC-B77855D662B9}"/>
              </a:ext>
            </a:extLst>
          </p:cNvPr>
          <p:cNvSpPr/>
          <p:nvPr/>
        </p:nvSpPr>
        <p:spPr bwMode="auto">
          <a:xfrm>
            <a:off x="0" y="2325189"/>
            <a:ext cx="187143" cy="2177142"/>
          </a:xfrm>
          <a:prstGeom prst="rect">
            <a:avLst/>
          </a:prstGeom>
          <a:solidFill>
            <a:srgbClr val="B7A4F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>
              <a:solidFill>
                <a:srgbClr val="8A6AFE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9B8B989-75DE-44C8-A497-7CAA26CC9EE5}"/>
              </a:ext>
            </a:extLst>
          </p:cNvPr>
          <p:cNvSpPr/>
          <p:nvPr/>
        </p:nvSpPr>
        <p:spPr bwMode="auto">
          <a:xfrm>
            <a:off x="267629" y="0"/>
            <a:ext cx="11441151" cy="504219"/>
          </a:xfrm>
          <a:prstGeom prst="rect">
            <a:avLst/>
          </a:pr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335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8" grpId="0" animBg="1"/>
      <p:bldP spid="5" grpId="0"/>
      <p:bldP spid="7" grpId="0" animBg="1"/>
      <p:bldP spid="9" grpId="0" animBg="1"/>
      <p:bldP spid="23" grpId="0"/>
      <p:bldP spid="25" grpId="0"/>
      <p:bldP spid="26" grpId="0"/>
      <p:bldP spid="29" grpId="0"/>
      <p:bldP spid="30" grpId="0"/>
      <p:bldP spid="31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erson standing in a garden&#10;&#10;Description automatically generated">
            <a:extLst>
              <a:ext uri="{FF2B5EF4-FFF2-40B4-BE49-F238E27FC236}">
                <a16:creationId xmlns:a16="http://schemas.microsoft.com/office/drawing/2014/main" id="{0EE7103A-4D18-4E65-8810-7FC58FD2CE4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9" r="10299"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72CA4DD-C387-4C4E-8FDE-A2AB3169B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Essence of idea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4962FC-3A35-4408-9A50-112362E86312}"/>
              </a:ext>
            </a:extLst>
          </p:cNvPr>
          <p:cNvSpPr/>
          <p:nvPr/>
        </p:nvSpPr>
        <p:spPr bwMode="auto">
          <a:xfrm>
            <a:off x="267629" y="0"/>
            <a:ext cx="11441151" cy="504219"/>
          </a:xfrm>
          <a:prstGeom prst="rect">
            <a:avLst/>
          </a:pr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C314D1-C879-4907-A1DC-635C71BA4E9D}"/>
              </a:ext>
            </a:extLst>
          </p:cNvPr>
          <p:cNvSpPr/>
          <p:nvPr/>
        </p:nvSpPr>
        <p:spPr bwMode="auto">
          <a:xfrm>
            <a:off x="-14382" y="2354540"/>
            <a:ext cx="187143" cy="2177142"/>
          </a:xfrm>
          <a:prstGeom prst="rect">
            <a:avLst/>
          </a:prstGeom>
          <a:solidFill>
            <a:srgbClr val="B7A4F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>
              <a:solidFill>
                <a:srgbClr val="8A6AFE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8579C01-6241-4C4C-8596-D8FF0D63F933}"/>
              </a:ext>
            </a:extLst>
          </p:cNvPr>
          <p:cNvCxnSpPr>
            <a:cxnSpLocks/>
          </p:cNvCxnSpPr>
          <p:nvPr/>
        </p:nvCxnSpPr>
        <p:spPr>
          <a:xfrm flipV="1">
            <a:off x="4542980" y="970240"/>
            <a:ext cx="0" cy="13843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87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3DFB3BC3-7873-4B47-A62F-A92C8B994C6A}"/>
              </a:ext>
            </a:extLst>
          </p:cNvPr>
          <p:cNvSpPr/>
          <p:nvPr/>
        </p:nvSpPr>
        <p:spPr bwMode="auto">
          <a:xfrm>
            <a:off x="267629" y="0"/>
            <a:ext cx="11441151" cy="504219"/>
          </a:xfrm>
          <a:prstGeom prst="rect">
            <a:avLst/>
          </a:pr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EEFE6E-9C31-4068-8EE2-4627DD834692}"/>
              </a:ext>
            </a:extLst>
          </p:cNvPr>
          <p:cNvSpPr/>
          <p:nvPr/>
        </p:nvSpPr>
        <p:spPr bwMode="auto">
          <a:xfrm>
            <a:off x="-9236" y="0"/>
            <a:ext cx="3664724" cy="6857993"/>
          </a:xfrm>
          <a:prstGeom prst="rect">
            <a:avLst/>
          </a:prstGeom>
          <a:solidFill>
            <a:srgbClr val="F2F2F2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graphicFrame>
        <p:nvGraphicFramePr>
          <p:cNvPr id="14" name="Object 1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14" name="Object 1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Freeform 51"/>
          <p:cNvSpPr/>
          <p:nvPr/>
        </p:nvSpPr>
        <p:spPr>
          <a:xfrm>
            <a:off x="9320486" y="1444978"/>
            <a:ext cx="1264355" cy="1998133"/>
          </a:xfrm>
          <a:custGeom>
            <a:avLst/>
            <a:gdLst>
              <a:gd name="connsiteX0" fmla="*/ 1264355 w 1264355"/>
              <a:gd name="connsiteY0" fmla="*/ 1998133 h 1998133"/>
              <a:gd name="connsiteX1" fmla="*/ 891822 w 1264355"/>
              <a:gd name="connsiteY1" fmla="*/ 0 h 1998133"/>
              <a:gd name="connsiteX2" fmla="*/ 0 w 1264355"/>
              <a:gd name="connsiteY2" fmla="*/ 0 h 199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4355" h="1998133">
                <a:moveTo>
                  <a:pt x="1264355" y="1998133"/>
                </a:moveTo>
                <a:lnTo>
                  <a:pt x="891822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 flipV="1">
            <a:off x="7087488" y="3714046"/>
            <a:ext cx="1264355" cy="1478845"/>
          </a:xfrm>
          <a:custGeom>
            <a:avLst/>
            <a:gdLst>
              <a:gd name="connsiteX0" fmla="*/ 1264355 w 1264355"/>
              <a:gd name="connsiteY0" fmla="*/ 1998133 h 1998133"/>
              <a:gd name="connsiteX1" fmla="*/ 891822 w 1264355"/>
              <a:gd name="connsiteY1" fmla="*/ 0 h 1998133"/>
              <a:gd name="connsiteX2" fmla="*/ 0 w 1264355"/>
              <a:gd name="connsiteY2" fmla="*/ 0 h 199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4355" h="1998133">
                <a:moveTo>
                  <a:pt x="1264355" y="1998133"/>
                </a:moveTo>
                <a:lnTo>
                  <a:pt x="891822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4906619" y="1444978"/>
            <a:ext cx="1226586" cy="1998133"/>
          </a:xfrm>
          <a:custGeom>
            <a:avLst/>
            <a:gdLst>
              <a:gd name="connsiteX0" fmla="*/ 1264355 w 1264355"/>
              <a:gd name="connsiteY0" fmla="*/ 1998133 h 1998133"/>
              <a:gd name="connsiteX1" fmla="*/ 891822 w 1264355"/>
              <a:gd name="connsiteY1" fmla="*/ 0 h 1998133"/>
              <a:gd name="connsiteX2" fmla="*/ 0 w 1264355"/>
              <a:gd name="connsiteY2" fmla="*/ 0 h 199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4355" h="1998133">
                <a:moveTo>
                  <a:pt x="1264355" y="1998133"/>
                </a:moveTo>
                <a:lnTo>
                  <a:pt x="891822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5294489" y="3578578"/>
            <a:ext cx="6897511" cy="0"/>
          </a:xfrm>
          <a:prstGeom prst="line">
            <a:avLst/>
          </a:prstGeom>
          <a:ln w="539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4063998" y="2844799"/>
            <a:ext cx="1467558" cy="1467558"/>
          </a:xfrm>
          <a:prstGeom prst="ellipse">
            <a:avLst/>
          </a:prstGeom>
          <a:solidFill>
            <a:srgbClr val="D8DEFD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3600" dirty="0">
                <a:solidFill>
                  <a:srgbClr val="0F385D"/>
                </a:solidFill>
                <a:latin typeface="Source Sans Pro Black" panose="020B0803030403020204" pitchFamily="34" charset="-18"/>
              </a:rPr>
              <a:t>ISSUE</a:t>
            </a:r>
            <a:endParaRPr lang="en-US" sz="2000" dirty="0">
              <a:solidFill>
                <a:srgbClr val="0F385D"/>
              </a:solidFill>
            </a:endParaRPr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1407275" y="839748"/>
            <a:ext cx="8406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5"/>
          <p:cNvSpPr txBox="1">
            <a:spLocks/>
          </p:cNvSpPr>
          <p:nvPr/>
        </p:nvSpPr>
        <p:spPr>
          <a:xfrm>
            <a:off x="393678" y="260350"/>
            <a:ext cx="3206773" cy="5539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3600" b="1" i="0" kern="1200" cap="all" spc="-30" baseline="0" dirty="0" smtClean="0">
                <a:solidFill>
                  <a:schemeClr val="tx1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ESSENCE</a:t>
            </a:r>
          </a:p>
        </p:txBody>
      </p:sp>
      <p:sp>
        <p:nvSpPr>
          <p:cNvPr id="15" name="Content Placeholder 15"/>
          <p:cNvSpPr txBox="1">
            <a:spLocks/>
          </p:cNvSpPr>
          <p:nvPr/>
        </p:nvSpPr>
        <p:spPr>
          <a:xfrm>
            <a:off x="393678" y="858776"/>
            <a:ext cx="3206773" cy="419704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i="1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93700" y="1969181"/>
            <a:ext cx="3207533" cy="914400"/>
          </a:xfrm>
          <a:prstGeom prst="rect">
            <a:avLst/>
          </a:prstGeom>
          <a:noFill/>
        </p:spPr>
        <p:txBody>
          <a:bodyPr lIns="0" tIns="0" rIns="0" bIns="0"/>
          <a:lstStyle>
            <a:lvl1pPr algn="l" defTabSz="84889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Wrapping up to the Volatile nature of cotton i.e. Fluctuation in cotton prices, it was not possible days back to check or verify for the prices of a commodity that can help fellow traders and farmers to grow their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bussiness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.</a:t>
            </a:r>
          </a:p>
        </p:txBody>
      </p:sp>
      <p:sp>
        <p:nvSpPr>
          <p:cNvPr id="18" name="Oval 17"/>
          <p:cNvSpPr/>
          <p:nvPr/>
        </p:nvSpPr>
        <p:spPr>
          <a:xfrm>
            <a:off x="5867242" y="3259946"/>
            <a:ext cx="637263" cy="637263"/>
          </a:xfrm>
          <a:prstGeom prst="ellipse">
            <a:avLst/>
          </a:prstGeom>
          <a:solidFill>
            <a:schemeClr val="bg1"/>
          </a:solidFill>
          <a:ln w="38100">
            <a:solidFill>
              <a:srgbClr val="CC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091167" y="3419507"/>
            <a:ext cx="318141" cy="31814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201546" y="3419507"/>
            <a:ext cx="318141" cy="31814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ontent Placeholder 15"/>
          <p:cNvSpPr txBox="1">
            <a:spLocks/>
          </p:cNvSpPr>
          <p:nvPr/>
        </p:nvSpPr>
        <p:spPr>
          <a:xfrm>
            <a:off x="3840481" y="1329562"/>
            <a:ext cx="999389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cap="all" dirty="0">
                <a:solidFill>
                  <a:srgbClr val="8A6AFE"/>
                </a:solidFill>
                <a:latin typeface="Source Sans Pro Black" panose="020B0803030403020204" pitchFamily="34" charset="-18"/>
              </a:rPr>
              <a:t>EDUCATION</a:t>
            </a:r>
            <a:endParaRPr lang="en-US" sz="1500" b="1" dirty="0">
              <a:solidFill>
                <a:srgbClr val="8A6AFE"/>
              </a:solidFill>
              <a:latin typeface="Source Sans Pro Black" panose="020B0803030403020204" pitchFamily="34" charset="-18"/>
            </a:endParaRPr>
          </a:p>
        </p:txBody>
      </p:sp>
      <p:sp>
        <p:nvSpPr>
          <p:cNvPr id="44" name="Content Placeholder 15"/>
          <p:cNvSpPr txBox="1">
            <a:spLocks/>
          </p:cNvSpPr>
          <p:nvPr/>
        </p:nvSpPr>
        <p:spPr>
          <a:xfrm>
            <a:off x="3859318" y="1594261"/>
            <a:ext cx="1795831" cy="8018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lack of knowledge and unawareness about the tools/technologies available . </a:t>
            </a:r>
            <a:endParaRPr lang="en-US" sz="1200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Content Placeholder 15"/>
          <p:cNvSpPr txBox="1">
            <a:spLocks/>
          </p:cNvSpPr>
          <p:nvPr/>
        </p:nvSpPr>
        <p:spPr>
          <a:xfrm>
            <a:off x="6212054" y="5092444"/>
            <a:ext cx="914047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cap="all" dirty="0">
                <a:solidFill>
                  <a:srgbClr val="8A6AFE"/>
                </a:solidFill>
                <a:latin typeface="Source Sans Pro Black" panose="020B0803030403020204" pitchFamily="34" charset="-18"/>
              </a:rPr>
              <a:t>Data</a:t>
            </a:r>
            <a:endParaRPr lang="en-US" sz="1500" b="1" dirty="0">
              <a:solidFill>
                <a:srgbClr val="8A6AFE"/>
              </a:solidFill>
              <a:latin typeface="Source Sans Pro Black" panose="020B0803030403020204" pitchFamily="34" charset="-18"/>
            </a:endParaRPr>
          </a:p>
        </p:txBody>
      </p:sp>
      <p:sp>
        <p:nvSpPr>
          <p:cNvPr id="50" name="Content Placeholder 15"/>
          <p:cNvSpPr txBox="1">
            <a:spLocks/>
          </p:cNvSpPr>
          <p:nvPr/>
        </p:nvSpPr>
        <p:spPr>
          <a:xfrm>
            <a:off x="6212054" y="5357143"/>
            <a:ext cx="1795831" cy="5248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Lack of digitized climatological and Market movement data.</a:t>
            </a:r>
            <a:endParaRPr lang="en-US" sz="1200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Content Placeholder 15"/>
          <p:cNvSpPr txBox="1">
            <a:spLocks/>
          </p:cNvSpPr>
          <p:nvPr/>
        </p:nvSpPr>
        <p:spPr>
          <a:xfrm>
            <a:off x="8201546" y="1329562"/>
            <a:ext cx="1114281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cap="all" dirty="0">
                <a:solidFill>
                  <a:srgbClr val="8A6AFE"/>
                </a:solidFill>
                <a:latin typeface="Source Sans Pro Black" panose="020B0803030403020204" pitchFamily="34" charset="-18"/>
              </a:rPr>
              <a:t>Volatility</a:t>
            </a:r>
            <a:endParaRPr lang="en-US" sz="1500" b="1" dirty="0">
              <a:solidFill>
                <a:srgbClr val="8A6AFE"/>
              </a:solidFill>
              <a:latin typeface="Source Sans Pro Black" panose="020B0803030403020204" pitchFamily="34" charset="-18"/>
            </a:endParaRPr>
          </a:p>
        </p:txBody>
      </p:sp>
      <p:sp>
        <p:nvSpPr>
          <p:cNvPr id="54" name="Content Placeholder 15"/>
          <p:cNvSpPr txBox="1">
            <a:spLocks/>
          </p:cNvSpPr>
          <p:nvPr/>
        </p:nvSpPr>
        <p:spPr>
          <a:xfrm>
            <a:off x="8201546" y="1632672"/>
            <a:ext cx="1795831" cy="5248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rapid and unpredictable changes in cotton trends .</a:t>
            </a:r>
            <a:endParaRPr lang="en-US" sz="1200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11532684" y="3419507"/>
            <a:ext cx="318141" cy="31814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0422304" y="3419507"/>
            <a:ext cx="318141" cy="31814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9311925" y="3419507"/>
            <a:ext cx="318141" cy="31814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AAC29ED-7C6C-4E8B-A7B7-F11651191E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8710" y="3404273"/>
            <a:ext cx="314325" cy="333375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BA5076EF-3F4E-4BE7-8B15-AD01DC731983}"/>
              </a:ext>
            </a:extLst>
          </p:cNvPr>
          <p:cNvSpPr/>
          <p:nvPr/>
        </p:nvSpPr>
        <p:spPr>
          <a:xfrm>
            <a:off x="8009382" y="3259946"/>
            <a:ext cx="637263" cy="637263"/>
          </a:xfrm>
          <a:prstGeom prst="ellipse">
            <a:avLst/>
          </a:prstGeom>
          <a:solidFill>
            <a:schemeClr val="bg1"/>
          </a:solidFill>
          <a:ln w="38100">
            <a:solidFill>
              <a:srgbClr val="CC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EFDBED9-0AB3-4932-945C-C37CE8DFDF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85138" y="3429000"/>
            <a:ext cx="285750" cy="314325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0DF7AC3E-3B07-42E8-9529-870F34A22A90}"/>
              </a:ext>
            </a:extLst>
          </p:cNvPr>
          <p:cNvSpPr/>
          <p:nvPr/>
        </p:nvSpPr>
        <p:spPr>
          <a:xfrm>
            <a:off x="10230140" y="3258203"/>
            <a:ext cx="637263" cy="637263"/>
          </a:xfrm>
          <a:prstGeom prst="ellipse">
            <a:avLst/>
          </a:prstGeom>
          <a:solidFill>
            <a:schemeClr val="bg1"/>
          </a:solidFill>
          <a:ln w="38100">
            <a:solidFill>
              <a:srgbClr val="CC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791288C-2835-427B-8029-A97CEAE7DB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382395" y="3473802"/>
            <a:ext cx="352425" cy="20955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4D63496-1986-42FB-973F-70B5B6FCCCC6}"/>
              </a:ext>
            </a:extLst>
          </p:cNvPr>
          <p:cNvSpPr/>
          <p:nvPr/>
        </p:nvSpPr>
        <p:spPr bwMode="auto">
          <a:xfrm>
            <a:off x="-14382" y="2354540"/>
            <a:ext cx="187143" cy="2177142"/>
          </a:xfrm>
          <a:prstGeom prst="rect">
            <a:avLst/>
          </a:prstGeom>
          <a:solidFill>
            <a:srgbClr val="B7A4F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>
              <a:solidFill>
                <a:srgbClr val="8A6A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48923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Oval 48">
            <a:extLst>
              <a:ext uri="{FF2B5EF4-FFF2-40B4-BE49-F238E27FC236}">
                <a16:creationId xmlns:a16="http://schemas.microsoft.com/office/drawing/2014/main" id="{20A778DA-1AD0-4411-8901-CB83E89B1C50}"/>
              </a:ext>
            </a:extLst>
          </p:cNvPr>
          <p:cNvSpPr/>
          <p:nvPr/>
        </p:nvSpPr>
        <p:spPr>
          <a:xfrm>
            <a:off x="6897511" y="3002459"/>
            <a:ext cx="1080266" cy="1080266"/>
          </a:xfrm>
          <a:prstGeom prst="ellipse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C314598-67C2-4F3B-ACBF-DCE7472B61D0}"/>
              </a:ext>
            </a:extLst>
          </p:cNvPr>
          <p:cNvSpPr/>
          <p:nvPr/>
        </p:nvSpPr>
        <p:spPr bwMode="auto">
          <a:xfrm>
            <a:off x="8527276" y="0"/>
            <a:ext cx="3664724" cy="6857993"/>
          </a:xfrm>
          <a:prstGeom prst="rect">
            <a:avLst/>
          </a:prstGeom>
          <a:solidFill>
            <a:srgbClr val="F2F2F2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A96E1B-8E8E-4C8C-8187-80B1C3DBB40C}"/>
              </a:ext>
            </a:extLst>
          </p:cNvPr>
          <p:cNvSpPr/>
          <p:nvPr/>
        </p:nvSpPr>
        <p:spPr bwMode="auto">
          <a:xfrm>
            <a:off x="0" y="-15027"/>
            <a:ext cx="5129348" cy="6873027"/>
          </a:xfrm>
          <a:prstGeom prst="rect">
            <a:avLst/>
          </a:pr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sp>
        <p:nvSpPr>
          <p:cNvPr id="29" name="Freeform 50">
            <a:extLst>
              <a:ext uri="{FF2B5EF4-FFF2-40B4-BE49-F238E27FC236}">
                <a16:creationId xmlns:a16="http://schemas.microsoft.com/office/drawing/2014/main" id="{37128CB9-B6BE-4A5E-9E70-E778B54D05B1}"/>
              </a:ext>
            </a:extLst>
          </p:cNvPr>
          <p:cNvSpPr/>
          <p:nvPr/>
        </p:nvSpPr>
        <p:spPr>
          <a:xfrm>
            <a:off x="1315402" y="1509890"/>
            <a:ext cx="1425255" cy="2085622"/>
          </a:xfrm>
          <a:custGeom>
            <a:avLst/>
            <a:gdLst>
              <a:gd name="connsiteX0" fmla="*/ 1264355 w 1264355"/>
              <a:gd name="connsiteY0" fmla="*/ 1998133 h 1998133"/>
              <a:gd name="connsiteX1" fmla="*/ 891822 w 1264355"/>
              <a:gd name="connsiteY1" fmla="*/ 0 h 1998133"/>
              <a:gd name="connsiteX2" fmla="*/ 0 w 1264355"/>
              <a:gd name="connsiteY2" fmla="*/ 0 h 199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4355" h="1998133">
                <a:moveTo>
                  <a:pt x="1264355" y="1998133"/>
                </a:moveTo>
                <a:lnTo>
                  <a:pt x="891822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50">
            <a:extLst>
              <a:ext uri="{FF2B5EF4-FFF2-40B4-BE49-F238E27FC236}">
                <a16:creationId xmlns:a16="http://schemas.microsoft.com/office/drawing/2014/main" id="{B71A3E8A-BECB-4DF8-9E8D-E282E4F6C507}"/>
              </a:ext>
            </a:extLst>
          </p:cNvPr>
          <p:cNvSpPr/>
          <p:nvPr/>
        </p:nvSpPr>
        <p:spPr>
          <a:xfrm flipH="1" flipV="1">
            <a:off x="514708" y="3569568"/>
            <a:ext cx="677424" cy="1459632"/>
          </a:xfrm>
          <a:custGeom>
            <a:avLst/>
            <a:gdLst>
              <a:gd name="connsiteX0" fmla="*/ 1264355 w 1264355"/>
              <a:gd name="connsiteY0" fmla="*/ 1998133 h 1998133"/>
              <a:gd name="connsiteX1" fmla="*/ 891822 w 1264355"/>
              <a:gd name="connsiteY1" fmla="*/ 0 h 1998133"/>
              <a:gd name="connsiteX2" fmla="*/ 0 w 1264355"/>
              <a:gd name="connsiteY2" fmla="*/ 0 h 199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4355" h="1998133">
                <a:moveTo>
                  <a:pt x="1264355" y="1998133"/>
                </a:moveTo>
                <a:lnTo>
                  <a:pt x="891822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Object 1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14" name="Object 1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Straight Connector 19"/>
          <p:cNvCxnSpPr/>
          <p:nvPr/>
        </p:nvCxnSpPr>
        <p:spPr>
          <a:xfrm>
            <a:off x="0" y="3578578"/>
            <a:ext cx="6897511" cy="0"/>
          </a:xfrm>
          <a:prstGeom prst="line">
            <a:avLst/>
          </a:prstGeom>
          <a:ln w="539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2576196" y="3419507"/>
            <a:ext cx="318141" cy="31814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3869586" y="3622302"/>
            <a:ext cx="2122037" cy="28328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 defTabSz="84889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pl-PL" sz="1400" b="1" i="1" dirty="0" err="1">
                <a:solidFill>
                  <a:schemeClr val="tx1"/>
                </a:solidFill>
                <a:latin typeface="Source Sans Pro Light" panose="020B0403030403020204" pitchFamily="34" charset="-18"/>
              </a:rPr>
              <a:t>October</a:t>
            </a:r>
            <a:r>
              <a:rPr lang="pl-PL" sz="1400" b="1" i="1" dirty="0">
                <a:solidFill>
                  <a:schemeClr val="tx1"/>
                </a:solidFill>
                <a:latin typeface="Source Sans Pro Light" panose="020B0403030403020204" pitchFamily="34" charset="-18"/>
              </a:rPr>
              <a:t> - </a:t>
            </a:r>
            <a:r>
              <a:rPr lang="pl-PL" sz="1400" b="1" i="1" dirty="0" err="1">
                <a:solidFill>
                  <a:schemeClr val="tx1"/>
                </a:solidFill>
                <a:latin typeface="Source Sans Pro Light" panose="020B0403030403020204" pitchFamily="34" charset="-18"/>
              </a:rPr>
              <a:t>December</a:t>
            </a:r>
            <a:endParaRPr lang="en-US" sz="1400" b="1" i="1" dirty="0">
              <a:solidFill>
                <a:schemeClr val="tx1"/>
              </a:solidFill>
              <a:latin typeface="Source Sans Pro Light" panose="020B0403030403020204" pitchFamily="34" charset="-1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EE92F51-9D7A-4895-B642-F19EBC2F540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1461950" y="3419506"/>
            <a:ext cx="318141" cy="31814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833642" y="1509889"/>
            <a:ext cx="2758347" cy="4171244"/>
          </a:xfrm>
          <a:prstGeom prst="rect">
            <a:avLst/>
          </a:prstGeom>
          <a:pattFill prst="dkDnDiag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l-PL" dirty="0">
                <a:solidFill>
                  <a:schemeClr val="tx1"/>
                </a:solidFill>
                <a:latin typeface="Source Sans Pro Black" panose="020B0803030403020204" pitchFamily="34" charset="-18"/>
              </a:rPr>
              <a:t>O</a:t>
            </a:r>
            <a:r>
              <a:rPr lang="en-US" dirty="0">
                <a:solidFill>
                  <a:schemeClr val="tx1"/>
                </a:solidFill>
                <a:latin typeface="Source Sans Pro Black" panose="020B0803030403020204" pitchFamily="34" charset="-18"/>
              </a:rPr>
              <a:t>UR WEBSITE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833643" y="1509889"/>
            <a:ext cx="0" cy="417124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595947" y="1509889"/>
            <a:ext cx="0" cy="417124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/>
          </p:cNvCxnSpPr>
          <p:nvPr/>
        </p:nvCxnSpPr>
        <p:spPr>
          <a:xfrm>
            <a:off x="3844036" y="3578578"/>
            <a:ext cx="2743801" cy="0"/>
          </a:xfrm>
          <a:prstGeom prst="line">
            <a:avLst/>
          </a:prstGeom>
          <a:ln w="53975">
            <a:solidFill>
              <a:srgbClr val="FFFF00">
                <a:alpha val="5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1"/>
          <p:cNvSpPr txBox="1">
            <a:spLocks/>
          </p:cNvSpPr>
          <p:nvPr/>
        </p:nvSpPr>
        <p:spPr>
          <a:xfrm>
            <a:off x="8673141" y="4041272"/>
            <a:ext cx="3207533" cy="914400"/>
          </a:xfrm>
          <a:prstGeom prst="rect">
            <a:avLst/>
          </a:prstGeom>
          <a:noFill/>
        </p:spPr>
        <p:txBody>
          <a:bodyPr lIns="0" tIns="0" rIns="0" bIns="0"/>
          <a:lstStyle>
            <a:lvl1pPr algn="l" defTabSz="84889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Light" panose="020B0403030403020204" pitchFamily="34" charset="-18"/>
              </a:rPr>
              <a:t>Nowadays , due to the emerging IT fields , trends and innovation in tools and technologies , we have data available on fingertips and that enables us to check on or verify the data whenever or wherever we want , the tasks that seemed impossible earlier can be solved within no time.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3AFCF2A-CA8C-4087-A3E7-BE29B2185AAE}"/>
              </a:ext>
            </a:extLst>
          </p:cNvPr>
          <p:cNvSpPr/>
          <p:nvPr/>
        </p:nvSpPr>
        <p:spPr>
          <a:xfrm>
            <a:off x="197873" y="3250937"/>
            <a:ext cx="637263" cy="637263"/>
          </a:xfrm>
          <a:prstGeom prst="ellipse">
            <a:avLst/>
          </a:prstGeom>
          <a:solidFill>
            <a:schemeClr val="bg1"/>
          </a:solidFill>
          <a:ln w="38100">
            <a:solidFill>
              <a:srgbClr val="CC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DA9996C-15B8-4DCE-BBA9-12A4F891E7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2926" y="3437386"/>
            <a:ext cx="423569" cy="282379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E6A85383-4E18-49D5-A888-7D2CD42DDBA2}"/>
              </a:ext>
            </a:extLst>
          </p:cNvPr>
          <p:cNvSpPr/>
          <p:nvPr/>
        </p:nvSpPr>
        <p:spPr>
          <a:xfrm>
            <a:off x="2402559" y="3250939"/>
            <a:ext cx="637263" cy="637263"/>
          </a:xfrm>
          <a:prstGeom prst="ellipse">
            <a:avLst/>
          </a:prstGeom>
          <a:solidFill>
            <a:schemeClr val="bg1"/>
          </a:solidFill>
          <a:ln w="38100">
            <a:solidFill>
              <a:srgbClr val="CC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0AC82C4-E782-4B13-A27C-DF23FE9FCC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65988" y="3449987"/>
            <a:ext cx="342900" cy="257175"/>
          </a:xfrm>
          <a:prstGeom prst="rect">
            <a:avLst/>
          </a:prstGeom>
        </p:spPr>
      </p:pic>
      <p:sp>
        <p:nvSpPr>
          <p:cNvPr id="30" name="Content Placeholder 15">
            <a:extLst>
              <a:ext uri="{FF2B5EF4-FFF2-40B4-BE49-F238E27FC236}">
                <a16:creationId xmlns:a16="http://schemas.microsoft.com/office/drawing/2014/main" id="{5CCD0167-7A02-4424-B7AD-8DA593938796}"/>
              </a:ext>
            </a:extLst>
          </p:cNvPr>
          <p:cNvSpPr txBox="1">
            <a:spLocks/>
          </p:cNvSpPr>
          <p:nvPr/>
        </p:nvSpPr>
        <p:spPr>
          <a:xfrm>
            <a:off x="1323067" y="4906639"/>
            <a:ext cx="1571270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cap="all" dirty="0">
                <a:solidFill>
                  <a:srgbClr val="8A6AFE"/>
                </a:solidFill>
                <a:latin typeface="Source Sans Pro Black" panose="020B0803030403020204" pitchFamily="34" charset="-18"/>
              </a:rPr>
              <a:t>It Industry</a:t>
            </a:r>
            <a:endParaRPr lang="en-US" sz="1500" b="1" dirty="0">
              <a:solidFill>
                <a:srgbClr val="8A6AFE"/>
              </a:solidFill>
              <a:latin typeface="Source Sans Pro Black" panose="020B0803030403020204" pitchFamily="34" charset="-18"/>
            </a:endParaRPr>
          </a:p>
        </p:txBody>
      </p:sp>
      <p:sp>
        <p:nvSpPr>
          <p:cNvPr id="31" name="Content Placeholder 15">
            <a:extLst>
              <a:ext uri="{FF2B5EF4-FFF2-40B4-BE49-F238E27FC236}">
                <a16:creationId xmlns:a16="http://schemas.microsoft.com/office/drawing/2014/main" id="{000D013E-09C1-4E4C-BA8B-F7BE00F8DDE8}"/>
              </a:ext>
            </a:extLst>
          </p:cNvPr>
          <p:cNvSpPr txBox="1">
            <a:spLocks/>
          </p:cNvSpPr>
          <p:nvPr/>
        </p:nvSpPr>
        <p:spPr>
          <a:xfrm>
            <a:off x="1323066" y="5171338"/>
            <a:ext cx="2299699" cy="10788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With the emerging IT fields , trends and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innovation in tools and technologies , we have enough processing capabilities to handle  large chunk of data.</a:t>
            </a:r>
            <a:endParaRPr lang="en-US" sz="1200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Content Placeholder 15">
            <a:extLst>
              <a:ext uri="{FF2B5EF4-FFF2-40B4-BE49-F238E27FC236}">
                <a16:creationId xmlns:a16="http://schemas.microsoft.com/office/drawing/2014/main" id="{CF04658A-B304-4688-B468-AFDFA2B3642E}"/>
              </a:ext>
            </a:extLst>
          </p:cNvPr>
          <p:cNvSpPr txBox="1">
            <a:spLocks/>
          </p:cNvSpPr>
          <p:nvPr/>
        </p:nvSpPr>
        <p:spPr>
          <a:xfrm>
            <a:off x="394463" y="1398820"/>
            <a:ext cx="914047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cap="all" dirty="0">
                <a:solidFill>
                  <a:srgbClr val="8A6AFE"/>
                </a:solidFill>
                <a:latin typeface="Source Sans Pro Black" panose="020B0803030403020204" pitchFamily="34" charset="-18"/>
              </a:rPr>
              <a:t>Analysis</a:t>
            </a:r>
            <a:endParaRPr lang="en-US" sz="1500" b="1" dirty="0">
              <a:solidFill>
                <a:srgbClr val="8A6AFE"/>
              </a:solidFill>
              <a:latin typeface="Source Sans Pro Black" panose="020B0803030403020204" pitchFamily="34" charset="-18"/>
            </a:endParaRPr>
          </a:p>
        </p:txBody>
      </p:sp>
      <p:sp>
        <p:nvSpPr>
          <p:cNvPr id="34" name="Content Placeholder 15">
            <a:extLst>
              <a:ext uri="{FF2B5EF4-FFF2-40B4-BE49-F238E27FC236}">
                <a16:creationId xmlns:a16="http://schemas.microsoft.com/office/drawing/2014/main" id="{D3F04942-D0CA-4B1B-9F3E-CC116515EEBC}"/>
              </a:ext>
            </a:extLst>
          </p:cNvPr>
          <p:cNvSpPr txBox="1">
            <a:spLocks/>
          </p:cNvSpPr>
          <p:nvPr/>
        </p:nvSpPr>
        <p:spPr>
          <a:xfrm>
            <a:off x="402774" y="1671832"/>
            <a:ext cx="1852746" cy="5248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Analyse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the past years market trends to forecast future trends.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DBC6DD-6D36-4FC5-BE7C-62641B91EC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46093" y="2867044"/>
            <a:ext cx="1924824" cy="1263251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0F77D21-2C64-42F1-B8DF-60A29B5D2A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79600" y="2779753"/>
            <a:ext cx="2466432" cy="1551614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AE176D16-48A0-458D-BA94-CEDB00ABBF2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31572" y="3303164"/>
            <a:ext cx="408014" cy="55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583798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2FBE7C-75DD-44B5-8163-9238B10AD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7142" y="4146441"/>
            <a:ext cx="4735557" cy="1322832"/>
          </a:xfrm>
        </p:spPr>
        <p:txBody>
          <a:bodyPr/>
          <a:lstStyle/>
          <a:p>
            <a:r>
              <a:rPr lang="en-US" dirty="0"/>
              <a:t>Tools and </a:t>
            </a:r>
            <a:r>
              <a:rPr lang="en-US" dirty="0" err="1"/>
              <a:t>technologis</a:t>
            </a:r>
            <a:endParaRPr lang="en-IN" dirty="0"/>
          </a:p>
        </p:txBody>
      </p:sp>
      <p:pic>
        <p:nvPicPr>
          <p:cNvPr id="10" name="Picture Placeholder 9" descr="A picture containing indoor, cat, sitting, black&#10;&#10;Description automatically generated">
            <a:extLst>
              <a:ext uri="{FF2B5EF4-FFF2-40B4-BE49-F238E27FC236}">
                <a16:creationId xmlns:a16="http://schemas.microsoft.com/office/drawing/2014/main" id="{43E65F55-8D3D-4F9A-AF03-C6BB42B541B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" r="1191"/>
          <a:stretch>
            <a:fillRect/>
          </a:stretch>
        </p:blipFill>
        <p:spPr/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A9E255D-E997-4AD5-BE0B-DAD74C66F513}"/>
              </a:ext>
            </a:extLst>
          </p:cNvPr>
          <p:cNvSpPr/>
          <p:nvPr/>
        </p:nvSpPr>
        <p:spPr bwMode="auto">
          <a:xfrm>
            <a:off x="267629" y="0"/>
            <a:ext cx="11441151" cy="504219"/>
          </a:xfrm>
          <a:prstGeom prst="rect">
            <a:avLst/>
          </a:pr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FBFAA6-61E5-44A2-BD01-37AE039FFFDD}"/>
              </a:ext>
            </a:extLst>
          </p:cNvPr>
          <p:cNvSpPr/>
          <p:nvPr/>
        </p:nvSpPr>
        <p:spPr bwMode="auto">
          <a:xfrm>
            <a:off x="-14382" y="2354540"/>
            <a:ext cx="187143" cy="2177142"/>
          </a:xfrm>
          <a:prstGeom prst="rect">
            <a:avLst/>
          </a:prstGeom>
          <a:solidFill>
            <a:srgbClr val="B7A4F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>
              <a:solidFill>
                <a:srgbClr val="8A6AFE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39213C-357E-4B7E-BC23-618943F3AA23}"/>
              </a:ext>
            </a:extLst>
          </p:cNvPr>
          <p:cNvCxnSpPr>
            <a:cxnSpLocks/>
          </p:cNvCxnSpPr>
          <p:nvPr/>
        </p:nvCxnSpPr>
        <p:spPr>
          <a:xfrm flipV="1">
            <a:off x="8973458" y="1662390"/>
            <a:ext cx="0" cy="13843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1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3CBDF031-6794-491D-A9D3-A459F0B300F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" t="4875" r="934" b="4547"/>
          <a:stretch/>
        </p:blipFill>
        <p:spPr>
          <a:xfrm>
            <a:off x="1951463" y="1860098"/>
            <a:ext cx="10095573" cy="454070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64407F-53A7-495E-B917-6BB269B91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820" y="98064"/>
            <a:ext cx="4829151" cy="1881438"/>
          </a:xfrm>
        </p:spPr>
        <p:txBody>
          <a:bodyPr/>
          <a:lstStyle/>
          <a:p>
            <a:r>
              <a:rPr lang="en-US" dirty="0"/>
              <a:t>Use-case diagram</a:t>
            </a:r>
            <a:endParaRPr lang="en-IN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661A4F-76F0-423E-A65C-9D37F06922C8}"/>
              </a:ext>
            </a:extLst>
          </p:cNvPr>
          <p:cNvCxnSpPr>
            <a:cxnSpLocks/>
          </p:cNvCxnSpPr>
          <p:nvPr/>
        </p:nvCxnSpPr>
        <p:spPr>
          <a:xfrm>
            <a:off x="3383262" y="1428992"/>
            <a:ext cx="186896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C142A3D-FB58-4DC5-AF57-20D671FA323C}"/>
              </a:ext>
            </a:extLst>
          </p:cNvPr>
          <p:cNvSpPr/>
          <p:nvPr/>
        </p:nvSpPr>
        <p:spPr bwMode="auto">
          <a:xfrm>
            <a:off x="0" y="2325189"/>
            <a:ext cx="187143" cy="2177142"/>
          </a:xfrm>
          <a:prstGeom prst="rect">
            <a:avLst/>
          </a:prstGeom>
          <a:solidFill>
            <a:srgbClr val="B7A4F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>
              <a:solidFill>
                <a:srgbClr val="8A6AF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E6D5AF-FA6A-4BF6-99C7-0E5326BB908F}"/>
              </a:ext>
            </a:extLst>
          </p:cNvPr>
          <p:cNvSpPr/>
          <p:nvPr/>
        </p:nvSpPr>
        <p:spPr bwMode="auto">
          <a:xfrm>
            <a:off x="267629" y="0"/>
            <a:ext cx="11441151" cy="504219"/>
          </a:xfrm>
          <a:prstGeom prst="rect">
            <a:avLst/>
          </a:pr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438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D989159-15FC-4A25-97BA-E2146408A494}"/>
              </a:ext>
            </a:extLst>
          </p:cNvPr>
          <p:cNvSpPr/>
          <p:nvPr/>
        </p:nvSpPr>
        <p:spPr bwMode="auto">
          <a:xfrm>
            <a:off x="800100" y="2171700"/>
            <a:ext cx="3327400" cy="2622722"/>
          </a:xfrm>
          <a:prstGeom prst="rect">
            <a:avLst/>
          </a:prstGeom>
          <a:solidFill>
            <a:schemeClr val="bg1"/>
          </a:solidFill>
          <a:ln w="0">
            <a:noFill/>
            <a:prstDash val="solid"/>
            <a:round/>
            <a:headEnd/>
            <a:tailEnd/>
          </a:ln>
          <a:effectLst>
            <a:outerShdw blurRad="342900" sx="102000" sy="102000" algn="ctr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ED3C7D-A33A-4CC0-ADAF-4AF9B4C20744}"/>
              </a:ext>
            </a:extLst>
          </p:cNvPr>
          <p:cNvSpPr/>
          <p:nvPr/>
        </p:nvSpPr>
        <p:spPr bwMode="auto">
          <a:xfrm>
            <a:off x="4432300" y="2171700"/>
            <a:ext cx="3327400" cy="2622722"/>
          </a:xfrm>
          <a:prstGeom prst="rect">
            <a:avLst/>
          </a:prstGeom>
          <a:solidFill>
            <a:schemeClr val="bg1"/>
          </a:solidFill>
          <a:ln w="0">
            <a:noFill/>
            <a:prstDash val="solid"/>
            <a:round/>
            <a:headEnd/>
            <a:tailEnd/>
          </a:ln>
          <a:effectLst>
            <a:outerShdw blurRad="342900" sx="102000" sy="102000" algn="ctr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4B3CEF-0000-4626-B420-C4A9E5B79B5F}"/>
              </a:ext>
            </a:extLst>
          </p:cNvPr>
          <p:cNvSpPr/>
          <p:nvPr/>
        </p:nvSpPr>
        <p:spPr bwMode="auto">
          <a:xfrm>
            <a:off x="8064500" y="2171700"/>
            <a:ext cx="3327400" cy="2622722"/>
          </a:xfrm>
          <a:prstGeom prst="rect">
            <a:avLst/>
          </a:prstGeom>
          <a:solidFill>
            <a:schemeClr val="bg1"/>
          </a:solidFill>
          <a:ln w="0">
            <a:noFill/>
            <a:prstDash val="solid"/>
            <a:round/>
            <a:headEnd/>
            <a:tailEnd/>
          </a:ln>
          <a:effectLst>
            <a:outerShdw blurRad="342900" sx="102000" sy="102000" algn="ctr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60B044-D740-47EC-ADB3-1CB8D289D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stack…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4C0832-307D-49EF-993F-985EACC49619}"/>
              </a:ext>
            </a:extLst>
          </p:cNvPr>
          <p:cNvSpPr txBox="1"/>
          <p:nvPr/>
        </p:nvSpPr>
        <p:spPr>
          <a:xfrm>
            <a:off x="0" y="5702914"/>
            <a:ext cx="12192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i="1" dirty="0"/>
              <a:t>Tools and technologies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9B4C288-A75D-4883-BD6B-59BE22CF40CE}"/>
              </a:ext>
            </a:extLst>
          </p:cNvPr>
          <p:cNvSpPr/>
          <p:nvPr/>
        </p:nvSpPr>
        <p:spPr bwMode="auto">
          <a:xfrm>
            <a:off x="6294623" y="5173288"/>
            <a:ext cx="119907" cy="119910"/>
          </a:xfrm>
          <a:prstGeom prst="ellipse">
            <a:avLst/>
          </a:prstGeom>
          <a:solidFill>
            <a:schemeClr val="bg2">
              <a:lumMod val="9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30BD668-6D5B-48C5-B403-C798A5551258}"/>
              </a:ext>
            </a:extLst>
          </p:cNvPr>
          <p:cNvSpPr/>
          <p:nvPr/>
        </p:nvSpPr>
        <p:spPr bwMode="auto">
          <a:xfrm>
            <a:off x="6036046" y="5173285"/>
            <a:ext cx="119907" cy="119910"/>
          </a:xfrm>
          <a:prstGeom prst="ellipse">
            <a:avLst/>
          </a:prstGeom>
          <a:solidFill>
            <a:schemeClr val="bg2">
              <a:lumMod val="9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462A255-AF8A-49B0-A93F-B0030E9F9EA3}"/>
              </a:ext>
            </a:extLst>
          </p:cNvPr>
          <p:cNvSpPr/>
          <p:nvPr/>
        </p:nvSpPr>
        <p:spPr bwMode="auto">
          <a:xfrm>
            <a:off x="5777469" y="5173283"/>
            <a:ext cx="119907" cy="119910"/>
          </a:xfrm>
          <a:prstGeom prst="ellipse">
            <a:avLst/>
          </a:prstGeom>
          <a:solidFill>
            <a:schemeClr val="bg2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23E16E-A2ED-4412-A953-3C37FBA60A35}"/>
              </a:ext>
            </a:extLst>
          </p:cNvPr>
          <p:cNvSpPr txBox="1"/>
          <p:nvPr/>
        </p:nvSpPr>
        <p:spPr>
          <a:xfrm>
            <a:off x="4432299" y="2269552"/>
            <a:ext cx="33274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/>
              <a:t>Frontend Libraries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95DBF8-E4F4-4B4D-8DF2-4D03003301AB}"/>
              </a:ext>
            </a:extLst>
          </p:cNvPr>
          <p:cNvSpPr txBox="1"/>
          <p:nvPr/>
        </p:nvSpPr>
        <p:spPr>
          <a:xfrm>
            <a:off x="8064499" y="2269552"/>
            <a:ext cx="33274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/>
              <a:t>Database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FFA0DEF-5645-46BD-9038-691D1824BA67}"/>
              </a:ext>
            </a:extLst>
          </p:cNvPr>
          <p:cNvCxnSpPr>
            <a:cxnSpLocks/>
          </p:cNvCxnSpPr>
          <p:nvPr/>
        </p:nvCxnSpPr>
        <p:spPr>
          <a:xfrm>
            <a:off x="4931146" y="1690914"/>
            <a:ext cx="2209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C8716188-D034-4088-A41E-7FEE27A68D4B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l="11197" t="17310" r="11197" b="19175"/>
          <a:stretch/>
        </p:blipFill>
        <p:spPr>
          <a:xfrm>
            <a:off x="1022928" y="2738239"/>
            <a:ext cx="2881744" cy="1829151"/>
          </a:xfrm>
          <a:prstGeom prst="rect">
            <a:avLst/>
          </a:prstGeom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7052A0BA-362A-43C3-81E9-977F1B84686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l="11731" t="6973" r="11731" b="10625"/>
          <a:stretch/>
        </p:blipFill>
        <p:spPr>
          <a:xfrm>
            <a:off x="5031388" y="2853187"/>
            <a:ext cx="2080297" cy="1714203"/>
          </a:xfrm>
          <a:prstGeom prst="rect">
            <a:avLst/>
          </a:prstGeom>
        </p:spPr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CEBF2FCE-6D45-4EE7-B8BB-D05826933E78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4"/>
          <a:srcRect l="22574" t="39336" r="33776" b="37733"/>
          <a:stretch/>
        </p:blipFill>
        <p:spPr>
          <a:xfrm>
            <a:off x="8692742" y="3253372"/>
            <a:ext cx="2036750" cy="79215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2BC21E2-5E63-402A-B7FA-AE8C3A2DCB80}"/>
              </a:ext>
            </a:extLst>
          </p:cNvPr>
          <p:cNvSpPr txBox="1"/>
          <p:nvPr/>
        </p:nvSpPr>
        <p:spPr>
          <a:xfrm>
            <a:off x="800100" y="2269552"/>
            <a:ext cx="33274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/>
              <a:t>Machine Learning Libraries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B27230D-8810-4DC4-80C2-70EDCDDD15E4}"/>
              </a:ext>
            </a:extLst>
          </p:cNvPr>
          <p:cNvSpPr/>
          <p:nvPr/>
        </p:nvSpPr>
        <p:spPr bwMode="auto">
          <a:xfrm>
            <a:off x="-14382" y="2354540"/>
            <a:ext cx="187143" cy="2177142"/>
          </a:xfrm>
          <a:prstGeom prst="rect">
            <a:avLst/>
          </a:prstGeom>
          <a:solidFill>
            <a:srgbClr val="B7A4F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>
              <a:solidFill>
                <a:srgbClr val="8A6AFE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AB3E2B9-4CFC-4AD2-8100-ADCC157E2D4B}"/>
              </a:ext>
            </a:extLst>
          </p:cNvPr>
          <p:cNvSpPr/>
          <p:nvPr/>
        </p:nvSpPr>
        <p:spPr bwMode="auto">
          <a:xfrm>
            <a:off x="267629" y="0"/>
            <a:ext cx="11441151" cy="504219"/>
          </a:xfrm>
          <a:prstGeom prst="rect">
            <a:avLst/>
          </a:pr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875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4" grpId="0"/>
      <p:bldP spid="20" grpId="0"/>
      <p:bldP spid="21" grpId="0" animBg="1"/>
      <p:bldP spid="22" grpId="0" animBg="1"/>
      <p:bldP spid="23" grpId="0" animBg="1"/>
      <p:bldP spid="30" grpId="0"/>
      <p:bldP spid="33" grpId="0"/>
      <p:bldP spid="2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Custom 19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91BDD3"/>
      </a:accent1>
      <a:accent2>
        <a:srgbClr val="99D4D7"/>
      </a:accent2>
      <a:accent3>
        <a:srgbClr val="88E0B0"/>
      </a:accent3>
      <a:accent4>
        <a:srgbClr val="92E187"/>
      </a:accent4>
      <a:accent5>
        <a:srgbClr val="B8E187"/>
      </a:accent5>
      <a:accent6>
        <a:srgbClr val="DFE187"/>
      </a:accent6>
      <a:hlink>
        <a:srgbClr val="FFFFFF"/>
      </a:hlink>
      <a:folHlink>
        <a:srgbClr val="FFFFFF"/>
      </a:folHlink>
    </a:clrScheme>
    <a:fontScheme name="Custom 16">
      <a:majorFont>
        <a:latin typeface="Montserrat Light"/>
        <a:ea typeface=""/>
        <a:cs typeface=""/>
      </a:majorFont>
      <a:minorFont>
        <a:latin typeface="Quicks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3"/>
        </a:solidFill>
        <a:ln w="0">
          <a:noFill/>
          <a:prstDash val="solid"/>
          <a:round/>
          <a:headEnd/>
          <a:tailEnd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algn="l"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24496</TotalTime>
  <Words>552</Words>
  <Application>Microsoft Office PowerPoint</Application>
  <PresentationFormat>Widescreen</PresentationFormat>
  <Paragraphs>98</Paragraphs>
  <Slides>17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Montserrat Light</vt:lpstr>
      <vt:lpstr>Quicksand</vt:lpstr>
      <vt:lpstr>Source Sans Pro Black</vt:lpstr>
      <vt:lpstr>Source Sans Pro Light</vt:lpstr>
      <vt:lpstr>Office Theme</vt:lpstr>
      <vt:lpstr>think-cell Slide</vt:lpstr>
      <vt:lpstr>Cotton Market Trend Prediction</vt:lpstr>
      <vt:lpstr>Problem Statement</vt:lpstr>
      <vt:lpstr>The Most Essential crop.</vt:lpstr>
      <vt:lpstr>Essence of idea</vt:lpstr>
      <vt:lpstr>PowerPoint Presentation</vt:lpstr>
      <vt:lpstr>PowerPoint Presentation</vt:lpstr>
      <vt:lpstr>Tools and technologis</vt:lpstr>
      <vt:lpstr>Use-case diagram</vt:lpstr>
      <vt:lpstr>Technology stack…</vt:lpstr>
      <vt:lpstr>Approach</vt:lpstr>
      <vt:lpstr>Machine learning.</vt:lpstr>
      <vt:lpstr>AR    I   MA </vt:lpstr>
      <vt:lpstr>Integration.</vt:lpstr>
      <vt:lpstr>Project planning</vt:lpstr>
      <vt:lpstr>Gantt Chart</vt:lpstr>
      <vt:lpstr>Meet our ambitious Team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ICONIC</dc:title>
  <dc:creator>Musedsmh</dc:creator>
  <cp:lastModifiedBy>Akshay Sorathia</cp:lastModifiedBy>
  <cp:revision>987</cp:revision>
  <dcterms:created xsi:type="dcterms:W3CDTF">2017-01-10T11:09:36Z</dcterms:created>
  <dcterms:modified xsi:type="dcterms:W3CDTF">2020-02-08T18:43:15Z</dcterms:modified>
</cp:coreProperties>
</file>